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76" r:id="rId5"/>
    <p:sldId id="282" r:id="rId6"/>
    <p:sldId id="266" r:id="rId7"/>
    <p:sldId id="268" r:id="rId8"/>
    <p:sldId id="262" r:id="rId9"/>
    <p:sldId id="265" r:id="rId10"/>
    <p:sldId id="269" r:id="rId11"/>
    <p:sldId id="274" r:id="rId12"/>
    <p:sldId id="275" r:id="rId13"/>
    <p:sldId id="256" r:id="rId14"/>
    <p:sldId id="267" r:id="rId15"/>
    <p:sldId id="277" r:id="rId16"/>
    <p:sldId id="264" r:id="rId17"/>
    <p:sldId id="278" r:id="rId18"/>
    <p:sldId id="281" r:id="rId19"/>
    <p:sldId id="285" r:id="rId20"/>
    <p:sldId id="271" r:id="rId21"/>
    <p:sldId id="272" r:id="rId22"/>
    <p:sldId id="286" r:id="rId23"/>
    <p:sldId id="287" r:id="rId24"/>
    <p:sldId id="288" r:id="rId25"/>
    <p:sldId id="289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333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A4C6DB-EA7F-46A7-8CB1-CD4BC38CB49D}" v="6" dt="2024-09-18T13:10:35.6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9" autoAdjust="0"/>
    <p:restoredTop sz="94709" autoAdjust="0"/>
  </p:normalViewPr>
  <p:slideViewPr>
    <p:cSldViewPr>
      <p:cViewPr varScale="1">
        <p:scale>
          <a:sx n="59" d="100"/>
          <a:sy n="59" d="100"/>
        </p:scale>
        <p:origin x="172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BCEEFF-AEBF-44C6-9EA0-F0E7CA831988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486460-568C-4458-9E17-3FF72D933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59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7-10-18T16:49:10.621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11361 9128,'0'0,"0"0,24 0,26 0,0 0,74-25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7-10-18T17:11:56.165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5705 18455</inkml:trace>
  <inkml:trace contextRef="#ctx0" brushRef="#br0" timeOffset="4429.84">7069 18504</inkml:trace>
  <inkml:trace contextRef="#ctx0" brushRef="#br0" timeOffset="7338.64">7069 18504</inkml:trace>
  <inkml:trace contextRef="#ctx0" brushRef="#br0" timeOffset="12211.37">8012 18331</inkml:trace>
  <inkml:trace contextRef="#ctx0" brushRef="#br0" timeOffset="12468.88">8012 18331</inkml:trace>
  <inkml:trace contextRef="#ctx0" brushRef="#br0" timeOffset="16305.54">8012 18331</inkml:trace>
  <inkml:trace contextRef="#ctx0" brushRef="#br0" timeOffset="18396.72">8012 18331</inkml:trace>
  <inkml:trace contextRef="#ctx0" brushRef="#br0" timeOffset="20636.18">8012 18331</inkml:trace>
  <inkml:trace contextRef="#ctx0" brushRef="#br0" timeOffset="21898.71">8012 18331</inkml:trace>
  <inkml:trace contextRef="#ctx0" brushRef="#br0" timeOffset="22145.2">8012 18331</inkml:trace>
  <inkml:trace contextRef="#ctx0" brushRef="#br0" timeOffset="22412.73">8012 18331</inkml:trace>
  <inkml:trace contextRef="#ctx0" brushRef="#br0" timeOffset="34013.89">5705 18405</inkml:trace>
  <inkml:trace contextRef="#ctx0" brushRef="#br0" timeOffset="34900.65">5705 18405</inkml:trace>
  <inkml:trace contextRef="#ctx0" brushRef="#br0" timeOffset="35810.47">5705 18405</inkml:trace>
  <inkml:trace contextRef="#ctx0" brushRef="#br0" timeOffset="37003.86">5705 18405</inkml:trace>
  <inkml:trace contextRef="#ctx0" brushRef="#br0" timeOffset="37220.28">5705 18405</inkml:trace>
  <inkml:trace contextRef="#ctx0" brushRef="#br0" timeOffset="37466.78">5705 18405</inkml:trace>
  <inkml:trace contextRef="#ctx0" brushRef="#br0" timeOffset="37758.36">5705 18405</inkml:trace>
  <inkml:trace contextRef="#ctx0" brushRef="#br0" timeOffset="38129.1">5705 18405</inkml:trace>
  <inkml:trace contextRef="#ctx0" brushRef="#br0" timeOffset="38383.61">5705 18405</inkml:trace>
  <inkml:trace contextRef="#ctx0" brushRef="#br0" timeOffset="56495.75">8632 18430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F738A1F-93DC-4CD6-955A-4E89E83693EF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0AB51D-873F-4C41-A801-7096938B10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15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AB51D-873F-4C41-A801-7096938B10B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406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AB51D-873F-4C41-A801-7096938B10B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30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AB51D-873F-4C41-A801-7096938B10B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46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AB51D-873F-4C41-A801-7096938B10B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76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573-A011-4E43-B657-33A603B5314A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573-A011-4E43-B657-33A603B5314A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573-A011-4E43-B657-33A603B5314A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573-A011-4E43-B657-33A603B5314A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573-A011-4E43-B657-33A603B5314A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573-A011-4E43-B657-33A603B5314A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573-A011-4E43-B657-33A603B5314A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573-A011-4E43-B657-33A603B5314A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573-A011-4E43-B657-33A603B5314A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573-A011-4E43-B657-33A603B5314A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573-A011-4E43-B657-33A603B5314A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EE573-A011-4E43-B657-33A603B5314A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013AF-8303-4F77-8089-0DB3E5491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Discover%20Your%20Future:%20Choice%20Application%202019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image" Target="../media/image4.jpg"/><Relationship Id="rId4" Type="http://schemas.openxmlformats.org/officeDocument/2006/relationships/hyperlink" Target="https://vimeo.com/56111494" TargetMode="External"/><Relationship Id="rId9" Type="http://schemas.openxmlformats.org/officeDocument/2006/relationships/hyperlink" Target="https://www.pcsb.org/Page/837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UobuVKDt4U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hyperlink" Target="https://www.pcsb.org/domain/260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countryside-hs.pinellas.k12.fl.us/index.php/component/banners/click/14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csb.org/domain/1012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qqXiz6l9A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csb.org/domain/2547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3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zS5woHHICY&amp;feature=youtu.be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csb.org/techhigh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pcsb.org/domain/2479" TargetMode="Externa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s://www.pcsb.org/domain/248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List%20of%20Career%20Academy%20with%20Website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csb.org/Page/42833" TargetMode="External"/><Relationship Id="rId2" Type="http://schemas.openxmlformats.org/officeDocument/2006/relationships/hyperlink" Target="https://new.express.adobe.com/webpage/CfQFSjINwML6p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About%20IB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csb.org/domain/290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csb.org/domain/2750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csb.org/site/Default.aspx?PageID=8396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1.jpg"/><Relationship Id="rId7" Type="http://schemas.openxmlformats.org/officeDocument/2006/relationships/hyperlink" Target="https://www.pcsb.org/domain/2746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hyperlink" Target="Criminal%20Justice%20Academy%20Video" TargetMode="External"/><Relationship Id="rId5" Type="http://schemas.openxmlformats.org/officeDocument/2006/relationships/hyperlink" Target="https://www.youtube.com/watch?v=DKmet1H9q7Y&amp;feature=youtu.be" TargetMode="Externa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pcsb.org/domain/1225" TargetMode="External"/><Relationship Id="rId4" Type="http://schemas.openxmlformats.org/officeDocument/2006/relationships/hyperlink" Target="https://www.pcsb.org/Page/3482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csb.org/domain/3314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pcsb.org/domain/2548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csb.org/domain/2747" TargetMode="External"/><Relationship Id="rId3" Type="http://schemas.openxmlformats.org/officeDocument/2006/relationships/image" Target="../media/image29.jpeg"/><Relationship Id="rId7" Type="http://schemas.openxmlformats.org/officeDocument/2006/relationships/hyperlink" Target="Disaster%20Day%202019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customXml" Target="../ink/ink2.xml"/><Relationship Id="rId4" Type="http://schemas.openxmlformats.org/officeDocument/2006/relationships/hyperlink" Target="https://vimeo.com/9619473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3.gstatic.com/images?q=tbn:ANd9GcSr0p0FQE0uAuMzkx7Kk4Ov2Txq-2cNumLAkciJ-Nm0OCDopAu1:o.aolcdn.com/dims-shared/dims3/PATCH/format/jpg/quality/82/resize/393x295/http://hss-prod.hss.aol.com/hss/storage/patch/22cba6f5f297ddb19a1c96a47bc2e2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09334"/>
            <a:ext cx="3364149" cy="25198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501" y="-95823"/>
            <a:ext cx="5858998" cy="2570963"/>
          </a:xfrm>
          <a:prstGeom prst="rect">
            <a:avLst/>
          </a:prstGeom>
        </p:spPr>
      </p:pic>
      <p:sp>
        <p:nvSpPr>
          <p:cNvPr id="7" name="Rectangle 6">
            <a:hlinkClick r:id="rId4"/>
          </p:cNvPr>
          <p:cNvSpPr/>
          <p:nvPr/>
        </p:nvSpPr>
        <p:spPr>
          <a:xfrm>
            <a:off x="1605822" y="5226113"/>
            <a:ext cx="706752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CLASS </a:t>
            </a:r>
            <a:r>
              <a:rPr lang="en-US" sz="8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of 2029</a:t>
            </a:r>
            <a:endParaRPr lang="en-US" sz="8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858" y="2520577"/>
            <a:ext cx="4510029" cy="187166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4089960" y="3277080"/>
              <a:ext cx="89640" cy="9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80600" y="3267720"/>
                <a:ext cx="108360" cy="280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5CC11D67-8BF1-4447-975B-8F3015C75248}"/>
              </a:ext>
            </a:extLst>
          </p:cNvPr>
          <p:cNvSpPr/>
          <p:nvPr/>
        </p:nvSpPr>
        <p:spPr>
          <a:xfrm>
            <a:off x="9753600" y="6426442"/>
            <a:ext cx="4563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Discover Your Future: Choice Application 2019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33048A-85B5-59E2-BAC0-0E682EFDA3F8}"/>
              </a:ext>
            </a:extLst>
          </p:cNvPr>
          <p:cNvSpPr txBox="1"/>
          <p:nvPr/>
        </p:nvSpPr>
        <p:spPr>
          <a:xfrm>
            <a:off x="4201371" y="4758324"/>
            <a:ext cx="71573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9"/>
              </a:rPr>
              <a:t>https://www.pcsb.org/Page/837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398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kewood_C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1000"/>
            <a:ext cx="4366701" cy="2906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Rectangle 22"/>
          <p:cNvSpPr/>
          <p:nvPr/>
        </p:nvSpPr>
        <p:spPr>
          <a:xfrm rot="20952966">
            <a:off x="403811" y="481931"/>
            <a:ext cx="3810000" cy="304698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Center for Advanced Technologies (CAT)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58693" y="3537466"/>
            <a:ext cx="6006355" cy="3200400"/>
            <a:chOff x="2133599" y="3455173"/>
            <a:chExt cx="4800602" cy="2514600"/>
          </a:xfrm>
        </p:grpSpPr>
        <p:sp>
          <p:nvSpPr>
            <p:cNvPr id="5" name="Rectangle 4"/>
            <p:cNvSpPr/>
            <p:nvPr/>
          </p:nvSpPr>
          <p:spPr>
            <a:xfrm>
              <a:off x="2133599" y="3455173"/>
              <a:ext cx="4800600" cy="2514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</a:rPr>
                <a:t>Lakewood High School</a:t>
              </a: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133600" y="41148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133600" y="3960812"/>
              <a:ext cx="480060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133600" y="43434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33600" y="45720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133600" y="4712473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133600" y="4951959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133601" y="5131573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133600" y="5369471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33600" y="5728699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19"/>
          <p:cNvSpPr/>
          <p:nvPr/>
        </p:nvSpPr>
        <p:spPr>
          <a:xfrm>
            <a:off x="1981200" y="533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680200" y="36957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5834" y="4324052"/>
            <a:ext cx="533848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/>
              <a:t>Founded in 1990, the Center for Advanced Technologies, or CAT, is one of the most well-known </a:t>
            </a:r>
            <a:r>
              <a:rPr lang="en-US" sz="1700" b="1" dirty="0"/>
              <a:t>mathematics, science, and computer education magnet programs </a:t>
            </a:r>
            <a:r>
              <a:rPr lang="en-US" sz="1700" dirty="0"/>
              <a:t>in Pinellas County. </a:t>
            </a:r>
          </a:p>
          <a:p>
            <a:r>
              <a:rPr lang="en-US" sz="1700" dirty="0"/>
              <a:t>Choose from 3 different Pathways:</a:t>
            </a:r>
          </a:p>
          <a:p>
            <a:r>
              <a:rPr lang="en-US" sz="1700" dirty="0"/>
              <a:t>	- Robotics</a:t>
            </a:r>
          </a:p>
          <a:p>
            <a:r>
              <a:rPr lang="en-US" sz="1700" dirty="0"/>
              <a:t>	- Artificial Intelligence</a:t>
            </a:r>
          </a:p>
          <a:p>
            <a:r>
              <a:rPr lang="en-US" sz="1700" dirty="0"/>
              <a:t>	- Content Creation</a:t>
            </a:r>
          </a:p>
        </p:txBody>
      </p:sp>
      <p:sp>
        <p:nvSpPr>
          <p:cNvPr id="25" name="Oval 24"/>
          <p:cNvSpPr/>
          <p:nvPr/>
        </p:nvSpPr>
        <p:spPr>
          <a:xfrm>
            <a:off x="6781800" y="4572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22780" y="6207831"/>
            <a:ext cx="6006352" cy="2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290918" y="36957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F026BF59-34CF-4F65-AFA9-7BF760ABA33C}"/>
              </a:ext>
            </a:extLst>
          </p:cNvPr>
          <p:cNvSpPr txBox="1"/>
          <p:nvPr/>
        </p:nvSpPr>
        <p:spPr>
          <a:xfrm>
            <a:off x="7440191" y="6368534"/>
            <a:ext cx="1719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CAT Video</a:t>
            </a:r>
          </a:p>
        </p:txBody>
      </p:sp>
      <p:sp>
        <p:nvSpPr>
          <p:cNvPr id="3" name="AutoShape 2" descr="pic_0016">
            <a:extLst>
              <a:ext uri="{FF2B5EF4-FFF2-40B4-BE49-F238E27FC236}">
                <a16:creationId xmlns:a16="http://schemas.microsoft.com/office/drawing/2014/main" id="{95E3138F-1FED-417C-A591-4A810E5F44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pic_0016">
            <a:extLst>
              <a:ext uri="{FF2B5EF4-FFF2-40B4-BE49-F238E27FC236}">
                <a16:creationId xmlns:a16="http://schemas.microsoft.com/office/drawing/2014/main" id="{BB6FB040-A9C8-4A5A-B65F-B89275CBE6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pic_0016">
            <a:extLst>
              <a:ext uri="{FF2B5EF4-FFF2-40B4-BE49-F238E27FC236}">
                <a16:creationId xmlns:a16="http://schemas.microsoft.com/office/drawing/2014/main" id="{3A47B4F8-46A6-497E-98FF-3DDF2B40FB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A736D9-3F13-1837-1336-98EED491408F}"/>
              </a:ext>
            </a:extLst>
          </p:cNvPr>
          <p:cNvSpPr txBox="1"/>
          <p:nvPr/>
        </p:nvSpPr>
        <p:spPr>
          <a:xfrm>
            <a:off x="2243191" y="6461808"/>
            <a:ext cx="4582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https://www.pcsb.org/domain/2600</a:t>
            </a:r>
            <a:r>
              <a:rPr lang="en-US" dirty="0"/>
              <a:t>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CF76DD7-93B4-6DA1-40E6-29CC8F5FF0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615"/>
          <a:stretch/>
        </p:blipFill>
        <p:spPr>
          <a:xfrm>
            <a:off x="6172533" y="3584203"/>
            <a:ext cx="2594050" cy="17717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743200" y="3352800"/>
            <a:ext cx="6248400" cy="3200400"/>
            <a:chOff x="2133599" y="3455173"/>
            <a:chExt cx="4800602" cy="2514600"/>
          </a:xfrm>
        </p:grpSpPr>
        <p:sp>
          <p:nvSpPr>
            <p:cNvPr id="25" name="Rectangle 24"/>
            <p:cNvSpPr/>
            <p:nvPr/>
          </p:nvSpPr>
          <p:spPr>
            <a:xfrm>
              <a:off x="2133599" y="3455173"/>
              <a:ext cx="4800600" cy="2514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2133600" y="4052299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133600" y="3814402"/>
              <a:ext cx="480060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133600" y="4233502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133600" y="4472987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133600" y="4652602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133600" y="4892087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133601" y="5129985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133600" y="5311187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133600" y="59436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743200" y="3200400"/>
            <a:ext cx="6324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/>
              <a:t>Where</a:t>
            </a:r>
            <a:r>
              <a:rPr lang="en-US" sz="3600" b="1" dirty="0"/>
              <a:t>: Countryside HS</a:t>
            </a:r>
          </a:p>
          <a:p>
            <a:pPr algn="ctr"/>
            <a:r>
              <a:rPr lang="en-US" dirty="0"/>
              <a:t>Designed for students with strong skills and interest in STEM fields</a:t>
            </a:r>
          </a:p>
          <a:p>
            <a:r>
              <a:rPr lang="en-US" dirty="0"/>
              <a:t>Includes </a:t>
            </a:r>
            <a:r>
              <a:rPr lang="en-US" b="1" dirty="0"/>
              <a:t>3 strands of focus </a:t>
            </a:r>
            <a:r>
              <a:rPr lang="en-US" dirty="0"/>
              <a:t>(grades 10-12):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/>
              <a:t>Biotechnology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/>
              <a:t>Computer Applications/IT Network Security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/>
              <a:t>Multimedia/Television Production</a:t>
            </a:r>
          </a:p>
          <a:p>
            <a:endParaRPr lang="en-US" dirty="0"/>
          </a:p>
          <a:p>
            <a:r>
              <a:rPr lang="en-US" dirty="0"/>
              <a:t>Offered certifications: Microsoft Office Specialist, Adobe Suite, Apple </a:t>
            </a:r>
            <a:r>
              <a:rPr lang="en-US" dirty="0" err="1"/>
              <a:t>FinalCut</a:t>
            </a:r>
            <a:r>
              <a:rPr lang="en-US" dirty="0"/>
              <a:t> Pro, Biotechnology, &amp; </a:t>
            </a:r>
            <a:r>
              <a:rPr lang="en-US" dirty="0" err="1"/>
              <a:t>CompTIA</a:t>
            </a:r>
            <a:r>
              <a:rPr lang="en-US" dirty="0"/>
              <a:t> Network+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28600" y="228600"/>
            <a:ext cx="4876800" cy="255454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rgbClr val="0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Institute for Science, Technology, Engineering, &amp; Mathematics (ISTEM)</a:t>
            </a:r>
          </a:p>
        </p:txBody>
      </p:sp>
      <p:sp>
        <p:nvSpPr>
          <p:cNvPr id="20" name="Oval 19"/>
          <p:cNvSpPr/>
          <p:nvPr/>
        </p:nvSpPr>
        <p:spPr>
          <a:xfrm>
            <a:off x="2971800" y="3429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04800" y="3048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4800600" y="3048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 descr="ISTEM">
            <a:hlinkClick r:id="rId2" tooltip="ISTEM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"/>
            <a:ext cx="2235729" cy="2235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Connector 34"/>
          <p:cNvCxnSpPr/>
          <p:nvPr/>
        </p:nvCxnSpPr>
        <p:spPr>
          <a:xfrm>
            <a:off x="2743203" y="6019800"/>
            <a:ext cx="6248397" cy="2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743203" y="6248400"/>
            <a:ext cx="6248397" cy="2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8534400" y="3429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28600" y="3013770"/>
            <a:ext cx="2438397" cy="353943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  <a:latin typeface="+mj-lt"/>
                <a:cs typeface="Arial Rounded MT Bold"/>
              </a:rPr>
              <a:t>Points of Interest:</a:t>
            </a:r>
          </a:p>
          <a:p>
            <a:endParaRPr lang="en-US" sz="1400" b="1" dirty="0">
              <a:solidFill>
                <a:srgbClr val="000000"/>
              </a:solidFill>
              <a:latin typeface="+mj-lt"/>
              <a:cs typeface="Arial Rounded MT Bold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  <a:cs typeface="Arial Rounded MT Bold"/>
              </a:rPr>
              <a:t>Local, state, regional, &amp; international science fairs participation</a:t>
            </a:r>
          </a:p>
          <a:p>
            <a:endParaRPr lang="en-US" sz="1600" dirty="0">
              <a:solidFill>
                <a:srgbClr val="000000"/>
              </a:solidFill>
              <a:latin typeface="+mj-lt"/>
              <a:cs typeface="Arial Rounded MT Bold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  <a:cs typeface="Arial Rounded MT Bold"/>
              </a:rPr>
              <a:t>Hands-on curriculum</a:t>
            </a:r>
          </a:p>
          <a:p>
            <a:r>
              <a:rPr lang="en-US" sz="1600" dirty="0">
                <a:solidFill>
                  <a:srgbClr val="000000"/>
                </a:solidFill>
                <a:latin typeface="+mj-lt"/>
                <a:cs typeface="Arial Rounded MT Bold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  <a:cs typeface="Arial Rounded MT Bold"/>
              </a:rPr>
              <a:t>Focus on research</a:t>
            </a:r>
          </a:p>
          <a:p>
            <a:endParaRPr lang="en-US" sz="1600" dirty="0">
              <a:solidFill>
                <a:srgbClr val="000000"/>
              </a:solidFill>
              <a:latin typeface="+mj-lt"/>
              <a:cs typeface="Arial Rounded MT Bold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  <a:cs typeface="Arial Rounded MT Bold"/>
              </a:rPr>
              <a:t>State-of-the-art equipment</a:t>
            </a:r>
          </a:p>
          <a:p>
            <a:endParaRPr lang="en-US" sz="1600" dirty="0">
              <a:solidFill>
                <a:srgbClr val="000000"/>
              </a:solidFill>
              <a:latin typeface="+mj-lt"/>
              <a:cs typeface="Arial Rounded MT Bold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  <a:cs typeface="Arial Rounded MT Bold"/>
              </a:rPr>
              <a:t>Real world experience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17BD69-4F2A-213C-6A52-CBA636679677}"/>
              </a:ext>
            </a:extLst>
          </p:cNvPr>
          <p:cNvSpPr txBox="1"/>
          <p:nvPr/>
        </p:nvSpPr>
        <p:spPr>
          <a:xfrm>
            <a:off x="3200400" y="291748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https://www.pcsb.org/domain/10128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424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66800" y="228600"/>
            <a:ext cx="7505700" cy="92333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Fundamental Programs</a:t>
            </a:r>
          </a:p>
        </p:txBody>
      </p:sp>
      <p:sp>
        <p:nvSpPr>
          <p:cNvPr id="21" name="Oval 20"/>
          <p:cNvSpPr/>
          <p:nvPr/>
        </p:nvSpPr>
        <p:spPr>
          <a:xfrm>
            <a:off x="1219200" y="3048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8229600" y="3048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lded Corner 23">
            <a:extLst>
              <a:ext uri="{FF2B5EF4-FFF2-40B4-BE49-F238E27FC236}">
                <a16:creationId xmlns:a16="http://schemas.microsoft.com/office/drawing/2014/main" id="{E408D7C6-AC38-4FD9-B1D0-E69461701560}"/>
              </a:ext>
            </a:extLst>
          </p:cNvPr>
          <p:cNvSpPr/>
          <p:nvPr/>
        </p:nvSpPr>
        <p:spPr>
          <a:xfrm>
            <a:off x="4419600" y="1295400"/>
            <a:ext cx="4419600" cy="3581400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00"/>
              </a:solidFill>
              <a:latin typeface="Arial Rounded MT Bold"/>
              <a:cs typeface="Arial Rounded MT Bold"/>
            </a:endParaRPr>
          </a:p>
          <a:p>
            <a:pPr algn="ctr"/>
            <a:endParaRPr lang="en-US" sz="2000" b="1" u="sng" dirty="0">
              <a:solidFill>
                <a:srgbClr val="000000"/>
              </a:solidFill>
              <a:latin typeface="Arial Rounded MT Bold"/>
              <a:cs typeface="Arial Rounded MT Bold"/>
            </a:endParaRPr>
          </a:p>
          <a:p>
            <a:pPr algn="ctr"/>
            <a:r>
              <a:rPr lang="en-US" sz="2000" b="1" u="sng" dirty="0">
                <a:solidFill>
                  <a:srgbClr val="000000"/>
                </a:solidFill>
                <a:latin typeface="Arial Hebrew"/>
                <a:cs typeface="Arial Rounded MT Bold"/>
              </a:rPr>
              <a:t>Where</a:t>
            </a:r>
            <a:r>
              <a:rPr lang="en-US" sz="2000" b="1" dirty="0">
                <a:solidFill>
                  <a:srgbClr val="000000"/>
                </a:solidFill>
                <a:latin typeface="Arial Hebrew"/>
                <a:cs typeface="Arial Rounded MT Bold"/>
              </a:rPr>
              <a:t>: Osceola, Boca </a:t>
            </a:r>
            <a:r>
              <a:rPr lang="en-US" sz="2000" b="1" dirty="0" err="1">
                <a:solidFill>
                  <a:srgbClr val="000000"/>
                </a:solidFill>
                <a:latin typeface="Arial Hebrew"/>
                <a:cs typeface="Arial Rounded MT Bold"/>
              </a:rPr>
              <a:t>Ciega</a:t>
            </a:r>
            <a:r>
              <a:rPr lang="en-US" sz="2000" b="1" dirty="0">
                <a:solidFill>
                  <a:srgbClr val="000000"/>
                </a:solidFill>
                <a:latin typeface="Arial Hebrew"/>
                <a:cs typeface="Arial Rounded MT Bold"/>
              </a:rPr>
              <a:t>, Dunedin</a:t>
            </a:r>
          </a:p>
          <a:p>
            <a:r>
              <a:rPr lang="en-US" b="1" dirty="0">
                <a:solidFill>
                  <a:srgbClr val="000000"/>
                </a:solidFill>
                <a:latin typeface="Arial Hebrew"/>
                <a:cs typeface="Arial Rounded MT Bold"/>
              </a:rPr>
              <a:t> </a:t>
            </a:r>
            <a:r>
              <a:rPr lang="en-US" b="1" u="sng" dirty="0">
                <a:solidFill>
                  <a:srgbClr val="000000"/>
                </a:solidFill>
                <a:latin typeface="Arial Hebrew"/>
                <a:cs typeface="Arial Rounded MT Bold"/>
              </a:rPr>
              <a:t>What</a:t>
            </a:r>
            <a:r>
              <a:rPr lang="en-US" b="1" dirty="0">
                <a:solidFill>
                  <a:srgbClr val="000000"/>
                </a:solidFill>
                <a:latin typeface="Arial Hebrew"/>
                <a:cs typeface="Arial Rounded MT Bold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 Hebrew"/>
                <a:cs typeface="Arial Rounded MT Bold"/>
              </a:rPr>
              <a:t>Mandatory monthly parent meetings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 Hebrew"/>
                <a:cs typeface="Arial Rounded MT Bold"/>
              </a:rPr>
              <a:t>Regular communication with teachers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 Hebrew"/>
                <a:cs typeface="Arial Rounded MT Bold"/>
              </a:rPr>
              <a:t>Homework heavy curriculum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 Hebrew"/>
                <a:cs typeface="Arial Rounded MT Bold"/>
              </a:rPr>
              <a:t>Demerit system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 Hebrew"/>
                <a:cs typeface="Arial Rounded MT Bold"/>
              </a:rPr>
              <a:t>Stricter dress code enforced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 Hebrew"/>
                <a:cs typeface="Arial Rounded MT Bold"/>
              </a:rPr>
              <a:t>Higher expectations for student behavior and cooperation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EF24DA-DF97-4B63-AF24-6E50004D55FC}"/>
              </a:ext>
            </a:extLst>
          </p:cNvPr>
          <p:cNvSpPr/>
          <p:nvPr/>
        </p:nvSpPr>
        <p:spPr>
          <a:xfrm>
            <a:off x="504722" y="1371600"/>
            <a:ext cx="14478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Osceola Fundamental High School">
            <a:extLst>
              <a:ext uri="{FF2B5EF4-FFF2-40B4-BE49-F238E27FC236}">
                <a16:creationId xmlns:a16="http://schemas.microsoft.com/office/drawing/2014/main" id="{85082AF3-CEC7-45BA-B53B-DA4AB1E24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1461386" cy="1693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t2.gstatic.com/images?q=tbn:ANd9GcSAgIReIrYkdo44Yy6dFec8AcjlnEZvTqKRkhseRz6t4qvo9Ylf:www.bogieclassof67.com/clients/71235/1972013_org.jpg">
            <a:extLst>
              <a:ext uri="{FF2B5EF4-FFF2-40B4-BE49-F238E27FC236}">
                <a16:creationId xmlns:a16="http://schemas.microsoft.com/office/drawing/2014/main" id="{206D11F6-8742-4729-9461-CD9F08EB7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048" y="3366615"/>
            <a:ext cx="1812548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00DunedinFalcons1.png">
            <a:extLst>
              <a:ext uri="{FF2B5EF4-FFF2-40B4-BE49-F238E27FC236}">
                <a16:creationId xmlns:a16="http://schemas.microsoft.com/office/drawing/2014/main" id="{6E447BD9-1CDF-4677-AD58-FF09795A0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1295400"/>
            <a:ext cx="2638322" cy="17399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042E9D5-B97A-4B50-B689-A8E8C50EAB55}"/>
              </a:ext>
            </a:extLst>
          </p:cNvPr>
          <p:cNvSpPr/>
          <p:nvPr/>
        </p:nvSpPr>
        <p:spPr>
          <a:xfrm>
            <a:off x="415801" y="5486400"/>
            <a:ext cx="757816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You know fundamental</a:t>
            </a:r>
          </a:p>
        </p:txBody>
      </p:sp>
      <p:pic>
        <p:nvPicPr>
          <p:cNvPr id="3" name="Graphic 2" descr="Thumbs up sign">
            <a:extLst>
              <a:ext uri="{FF2B5EF4-FFF2-40B4-BE49-F238E27FC236}">
                <a16:creationId xmlns:a16="http://schemas.microsoft.com/office/drawing/2014/main" id="{E9CD1F43-0070-4B70-B6FE-684CA89F0E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01000" y="5486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5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3581400"/>
            <a:ext cx="6096000" cy="3200400"/>
            <a:chOff x="2061949" y="3455173"/>
            <a:chExt cx="4872251" cy="2514600"/>
          </a:xfrm>
        </p:grpSpPr>
        <p:sp>
          <p:nvSpPr>
            <p:cNvPr id="25" name="Rectangle 24"/>
            <p:cNvSpPr/>
            <p:nvPr/>
          </p:nvSpPr>
          <p:spPr>
            <a:xfrm>
              <a:off x="2133599" y="3455173"/>
              <a:ext cx="4800600" cy="2514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</a:endParaRPr>
            </a:p>
            <a:p>
              <a:pPr algn="ctr"/>
              <a:endParaRPr lang="en-US" sz="36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Gibbs High School</a:t>
              </a:r>
            </a:p>
            <a:p>
              <a:pPr algn="ctr"/>
              <a:endParaRPr lang="en-US" sz="900" dirty="0">
                <a:solidFill>
                  <a:schemeClr val="tx1"/>
                </a:solidFill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Fulfill your academic requirements while 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      concentrating a specific art field 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Designed as a college prep program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Prepares students for a career in their selected art field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Auditions are necessary before accepted into the program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Provides students with scholarship opportunities for post-secondary education 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  <a:hlinkClick r:id="rId3"/>
                </a:rPr>
                <a:t>https://www.youtube.com/watch?v=tqqXiz6l9Aw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</a:p>
            <a:p>
              <a:pPr marL="285750" indent="-285750" algn="ctr">
                <a:buFont typeface="Arial"/>
                <a:buChar char="•"/>
              </a:pPr>
              <a:endParaRPr lang="en-US" sz="1400" dirty="0">
                <a:solidFill>
                  <a:schemeClr val="tx1"/>
                </a:solidFill>
              </a:endParaRPr>
            </a:p>
            <a:p>
              <a:pPr marL="285750" indent="-285750" algn="ctr">
                <a:buFont typeface="Arial"/>
                <a:buChar char="•"/>
              </a:pPr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   </a:t>
              </a: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2133600" y="4172042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133600" y="3960812"/>
              <a:ext cx="480060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133600" y="4411528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133600" y="4591142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133600" y="48006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133600" y="50292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061949" y="5256212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133600" y="54864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33600" y="59436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990600" y="106740"/>
            <a:ext cx="7505700" cy="15696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Pinellas County Center for the Arts (PCCA)</a:t>
            </a:r>
          </a:p>
        </p:txBody>
      </p:sp>
      <p:sp>
        <p:nvSpPr>
          <p:cNvPr id="34" name="Oval 33"/>
          <p:cNvSpPr/>
          <p:nvPr/>
        </p:nvSpPr>
        <p:spPr>
          <a:xfrm>
            <a:off x="1066800" y="2286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28600" y="3733800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8153400" y="2286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olded Corner 32"/>
          <p:cNvSpPr/>
          <p:nvPr/>
        </p:nvSpPr>
        <p:spPr>
          <a:xfrm>
            <a:off x="5659349" y="1827667"/>
            <a:ext cx="3179851" cy="3049133"/>
          </a:xfrm>
          <a:prstGeom prst="foldedCorner">
            <a:avLst/>
          </a:prstGeom>
          <a:solidFill>
            <a:srgbClr val="FFFF99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000" b="1" u="sng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20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Program Tracks: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Dance</a:t>
            </a:r>
          </a:p>
          <a:p>
            <a:r>
              <a:rPr lang="en-US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Design Technology</a:t>
            </a:r>
          </a:p>
          <a:p>
            <a:endParaRPr lang="en-US" sz="15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Visual Arts</a:t>
            </a:r>
          </a:p>
          <a:p>
            <a:endParaRPr lang="en-US" sz="15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Music </a:t>
            </a:r>
          </a:p>
          <a:p>
            <a:r>
              <a:rPr lang="en-US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     (Instrumental &amp; Vocal)</a:t>
            </a:r>
          </a:p>
          <a:p>
            <a:endParaRPr lang="en-US" sz="15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Theatre Arts</a:t>
            </a:r>
          </a:p>
          <a:p>
            <a:r>
              <a:rPr lang="en-US" sz="1500" dirty="0">
                <a:solidFill>
                  <a:schemeClr val="tx1"/>
                </a:solidFill>
                <a:latin typeface="Comic Sans MS" panose="030F0702030302020204" pitchFamily="66" charset="0"/>
              </a:rPr>
              <a:t>     (Performance &amp; Musical)</a:t>
            </a:r>
          </a:p>
          <a:p>
            <a:endParaRPr lang="en-US" sz="800" b="1" dirty="0">
              <a:solidFill>
                <a:schemeClr val="tx1"/>
              </a:solidFill>
              <a:latin typeface="+mj-lt"/>
            </a:endParaRPr>
          </a:p>
          <a:p>
            <a:endParaRPr lang="en-US" sz="8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3" descr="tap-clipart-yiop5LpiE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8529">
            <a:off x="6619491" y="4763066"/>
            <a:ext cx="2266537" cy="2209800"/>
          </a:xfrm>
          <a:prstGeom prst="rect">
            <a:avLst/>
          </a:prstGeom>
        </p:spPr>
      </p:pic>
      <p:pic>
        <p:nvPicPr>
          <p:cNvPr id="6" name="Picture 5" descr="Unknow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4416"/>
            <a:ext cx="2438400" cy="1624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7319454" y="6412468"/>
            <a:ext cx="1667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Gibbs HS Video</a:t>
            </a:r>
            <a:r>
              <a:rPr lang="en-US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19400" y="3201194"/>
            <a:ext cx="6096000" cy="3200400"/>
            <a:chOff x="2061949" y="3455173"/>
            <a:chExt cx="4872251" cy="2514600"/>
          </a:xfrm>
        </p:grpSpPr>
        <p:sp>
          <p:nvSpPr>
            <p:cNvPr id="4" name="Rectangle 3"/>
            <p:cNvSpPr/>
            <p:nvPr/>
          </p:nvSpPr>
          <p:spPr>
            <a:xfrm>
              <a:off x="2133599" y="3455173"/>
              <a:ext cx="4800600" cy="2514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33600" y="41148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133600" y="3960812"/>
              <a:ext cx="480060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133600" y="43434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133600" y="45720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133600" y="48006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133600" y="50292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061949" y="5256212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33600" y="54864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133600" y="59436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953869" y="3962400"/>
            <a:ext cx="59167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Baskerville Old Face" pitchFamily="18" charset="0"/>
              </a:rPr>
              <a:t>Students at Tech High participate in hands-on activities and collaborate on meaningful projects that train them to be critical thinkers and problem solvers. Students have the opportunity to take advanced-level classes, earn industry certifications, participate in internships and take advantage of college dual enrolment.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97623" y="3291662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askerville Old Face" pitchFamily="18" charset="0"/>
              </a:rPr>
              <a:t>About Tech High</a:t>
            </a:r>
          </a:p>
        </p:txBody>
      </p:sp>
      <p:sp>
        <p:nvSpPr>
          <p:cNvPr id="17" name="Folded Corner 16"/>
          <p:cNvSpPr/>
          <p:nvPr/>
        </p:nvSpPr>
        <p:spPr>
          <a:xfrm rot="20861296">
            <a:off x="388597" y="299005"/>
            <a:ext cx="3262375" cy="3288189"/>
          </a:xfrm>
          <a:prstGeom prst="foldedCorner">
            <a:avLst/>
          </a:prstGeom>
          <a:solidFill>
            <a:srgbClr val="FFFF99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000000"/>
              </a:solidFill>
            </a:endParaRPr>
          </a:p>
          <a:p>
            <a:pPr algn="ctr"/>
            <a:endParaRPr lang="en-US" sz="2000" b="1" dirty="0">
              <a:solidFill>
                <a:srgbClr val="000000"/>
              </a:solidFill>
            </a:endParaRPr>
          </a:p>
          <a:p>
            <a:pPr algn="ctr"/>
            <a:endParaRPr lang="en-US" sz="2000" b="1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algn="ctr"/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0861493">
            <a:off x="355407" y="471087"/>
            <a:ext cx="31173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mic Sans MS" pitchFamily="66" charset="0"/>
              </a:rPr>
              <a:t>Career Programs</a:t>
            </a:r>
            <a:r>
              <a:rPr lang="en-US" b="1" u="sng" dirty="0">
                <a:latin typeface="Comic Sans MS" pitchFamily="66" charset="0"/>
              </a:rPr>
              <a:t>:</a:t>
            </a:r>
          </a:p>
          <a:p>
            <a:pPr algn="ctr"/>
            <a:endParaRPr lang="en-US" b="1" u="sng" dirty="0">
              <a:latin typeface="Comic Sans MS" pitchFamily="66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omic Sans MS" pitchFamily="66" charset="0"/>
              </a:rPr>
              <a:t>Building Construction Technology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omic Sans MS" pitchFamily="66" charset="0"/>
              </a:rPr>
              <a:t>Commercial &amp; Digital Arts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omic Sans MS" pitchFamily="66" charset="0"/>
              </a:rPr>
              <a:t>Electricity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omic Sans MS" pitchFamily="66" charset="0"/>
              </a:rPr>
              <a:t>Game and Simulation Programming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omic Sans MS" pitchFamily="66" charset="0"/>
              </a:rPr>
              <a:t>Marine Mechanics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omic Sans MS" pitchFamily="66" charset="0"/>
              </a:rPr>
              <a:t>Nursing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omic Sans MS" pitchFamily="66" charset="0"/>
              </a:rPr>
              <a:t>Veterinary Assistant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85001" y="282476"/>
            <a:ext cx="4940751" cy="212365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Richard O. Jacobson Technical High School of Seminole</a:t>
            </a:r>
          </a:p>
        </p:txBody>
      </p:sp>
      <p:sp>
        <p:nvSpPr>
          <p:cNvPr id="23" name="Oval 22"/>
          <p:cNvSpPr/>
          <p:nvPr/>
        </p:nvSpPr>
        <p:spPr>
          <a:xfrm>
            <a:off x="3898734" y="334595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8471730" y="375314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lowchart: Data 8"/>
          <p:cNvSpPr/>
          <p:nvPr/>
        </p:nvSpPr>
        <p:spPr>
          <a:xfrm rot="4099213" flipH="1">
            <a:off x="3053769" y="2731730"/>
            <a:ext cx="501841" cy="1500962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lowchart: Data 8"/>
          <p:cNvSpPr/>
          <p:nvPr/>
        </p:nvSpPr>
        <p:spPr>
          <a:xfrm rot="7184524" flipH="1">
            <a:off x="8221379" y="2659096"/>
            <a:ext cx="501841" cy="1500962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Ve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19600"/>
            <a:ext cx="2700338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4088012" y="2362200"/>
            <a:ext cx="4612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*Formerly the Career Academies of Seminole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3046" y="62169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hlinkClick r:id="rId3"/>
              </a:rPr>
              <a:t>Video of CAS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70E67D-F952-84F6-AB03-2C7D4C7F55AF}"/>
              </a:ext>
            </a:extLst>
          </p:cNvPr>
          <p:cNvSpPr txBox="1"/>
          <p:nvPr/>
        </p:nvSpPr>
        <p:spPr>
          <a:xfrm>
            <a:off x="4236931" y="5923274"/>
            <a:ext cx="4633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https://www.pcsb.org/techhigh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659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EF10F0-B2DA-41E3-8FFE-23281A76947B}"/>
              </a:ext>
            </a:extLst>
          </p:cNvPr>
          <p:cNvSpPr/>
          <p:nvPr/>
        </p:nvSpPr>
        <p:spPr>
          <a:xfrm>
            <a:off x="990600" y="106740"/>
            <a:ext cx="7505700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Center for Culinary Arts</a:t>
            </a:r>
          </a:p>
        </p:txBody>
      </p:sp>
      <p:sp>
        <p:nvSpPr>
          <p:cNvPr id="3" name="Folded Corner 16">
            <a:extLst>
              <a:ext uri="{FF2B5EF4-FFF2-40B4-BE49-F238E27FC236}">
                <a16:creationId xmlns:a16="http://schemas.microsoft.com/office/drawing/2014/main" id="{B5D98230-4232-4660-8461-B3CD3FAA0BBB}"/>
              </a:ext>
            </a:extLst>
          </p:cNvPr>
          <p:cNvSpPr/>
          <p:nvPr/>
        </p:nvSpPr>
        <p:spPr>
          <a:xfrm>
            <a:off x="533400" y="1295400"/>
            <a:ext cx="3733800" cy="4191000"/>
          </a:xfrm>
          <a:prstGeom prst="foldedCorner">
            <a:avLst/>
          </a:prstGeom>
          <a:solidFill>
            <a:srgbClr val="FFFF99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u="sng" dirty="0">
              <a:solidFill>
                <a:srgbClr val="000000"/>
              </a:solidFill>
            </a:endParaRPr>
          </a:p>
          <a:p>
            <a:endParaRPr lang="en-US" sz="2000" b="1" u="sng" dirty="0">
              <a:solidFill>
                <a:srgbClr val="000000"/>
              </a:solidFill>
            </a:endParaRPr>
          </a:p>
          <a:p>
            <a:r>
              <a:rPr lang="en-US" sz="2000" b="1" u="sng" dirty="0">
                <a:solidFill>
                  <a:srgbClr val="000000"/>
                </a:solidFill>
              </a:rPr>
              <a:t>Where</a:t>
            </a:r>
            <a:r>
              <a:rPr lang="en-US" sz="2000" b="1" dirty="0">
                <a:solidFill>
                  <a:srgbClr val="000000"/>
                </a:solidFill>
              </a:rPr>
              <a:t>: Hollins HS</a:t>
            </a:r>
          </a:p>
          <a:p>
            <a:endParaRPr lang="en-US" sz="2000" b="1" dirty="0">
              <a:solidFill>
                <a:srgbClr val="000000"/>
              </a:solidFill>
            </a:endParaRPr>
          </a:p>
          <a:p>
            <a:r>
              <a:rPr lang="en-US" sz="2000" b="1" u="sng" dirty="0">
                <a:solidFill>
                  <a:srgbClr val="000000"/>
                </a:solidFill>
              </a:rPr>
              <a:t>What</a:t>
            </a:r>
            <a:r>
              <a:rPr lang="en-US" sz="2000" b="1" dirty="0">
                <a:solidFill>
                  <a:srgbClr val="000000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4 years of training in the fields of culinary trade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Hands-on experience learning how to prepare dishes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Students will be prepared for career in food service and hospitality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May earn up to three industry certifications </a:t>
            </a:r>
          </a:p>
          <a:p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1026" name="Picture 2" descr="students">
            <a:extLst>
              <a:ext uri="{FF2B5EF4-FFF2-40B4-BE49-F238E27FC236}">
                <a16:creationId xmlns:a16="http://schemas.microsoft.com/office/drawing/2014/main" id="{FDD15980-A38E-4E08-BA94-B576D4951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95400"/>
            <a:ext cx="2641600" cy="19812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pcsb.org/cms/lib/FL01903687/Centricity/ModuleInstance/16520/large/Photo%20Sep%2025%209%2044%2037%20AM.jpg?rnd=0.70657770415143">
            <a:extLst>
              <a:ext uri="{FF2B5EF4-FFF2-40B4-BE49-F238E27FC236}">
                <a16:creationId xmlns:a16="http://schemas.microsoft.com/office/drawing/2014/main" id="{08E0CC1B-6A16-49BA-8F32-D185FD4E2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200"/>
            <a:ext cx="1784445" cy="23622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pcsb.org/cms/lib/FL01903687/Centricity/ModuleInstance/16520/large/IMG953293_resized.jpg?rnd=0.980048698363848">
            <a:extLst>
              <a:ext uri="{FF2B5EF4-FFF2-40B4-BE49-F238E27FC236}">
                <a16:creationId xmlns:a16="http://schemas.microsoft.com/office/drawing/2014/main" id="{7E2CA8A1-B4B4-415E-AEFC-1D656873C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335" y="4491037"/>
            <a:ext cx="2857500" cy="214312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170F12-3718-4C7C-8E4E-C7DD1CE2BAAC}"/>
              </a:ext>
            </a:extLst>
          </p:cNvPr>
          <p:cNvSpPr txBox="1"/>
          <p:nvPr/>
        </p:nvSpPr>
        <p:spPr>
          <a:xfrm>
            <a:off x="609600" y="6019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https://www.pcsb.org/domain/2479</a:t>
            </a:r>
            <a:r>
              <a:rPr lang="en-US" dirty="0"/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1F76031-8733-EE2E-BB83-2031928632AF}"/>
              </a:ext>
            </a:extLst>
          </p:cNvPr>
          <p:cNvSpPr/>
          <p:nvPr/>
        </p:nvSpPr>
        <p:spPr>
          <a:xfrm>
            <a:off x="1051389" y="206021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FBBEA8-1BE3-F93C-1238-DC1145D18792}"/>
              </a:ext>
            </a:extLst>
          </p:cNvPr>
          <p:cNvSpPr/>
          <p:nvPr/>
        </p:nvSpPr>
        <p:spPr>
          <a:xfrm>
            <a:off x="8143126" y="192882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9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F5ECF2-5440-964F-BCB9-F2AB86DF5B16}"/>
              </a:ext>
            </a:extLst>
          </p:cNvPr>
          <p:cNvSpPr/>
          <p:nvPr/>
        </p:nvSpPr>
        <p:spPr>
          <a:xfrm>
            <a:off x="457200" y="287995"/>
            <a:ext cx="8229600" cy="212365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 Academy of Entertainment Arts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8E5F67-F55B-A7AC-7DBA-A8DC7BC7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2422536"/>
            <a:ext cx="5638800" cy="563562"/>
          </a:xfrm>
        </p:spPr>
        <p:txBody>
          <a:bodyPr>
            <a:noAutofit/>
          </a:bodyPr>
          <a:lstStyle/>
          <a:p>
            <a:r>
              <a:rPr lang="en-US" sz="1800" dirty="0">
                <a:hlinkClick r:id="rId2"/>
              </a:rPr>
              <a:t>https://www.pcsb.org/domain/2480</a:t>
            </a:r>
            <a:r>
              <a:rPr lang="en-US" sz="18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5F1DC1-42FB-2F85-A8C9-BCD4F39931FF}"/>
              </a:ext>
            </a:extLst>
          </p:cNvPr>
          <p:cNvSpPr txBox="1"/>
          <p:nvPr/>
        </p:nvSpPr>
        <p:spPr>
          <a:xfrm>
            <a:off x="5181600" y="3048000"/>
            <a:ext cx="3810000" cy="34163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dirty="0">
                <a:solidFill>
                  <a:srgbClr val="808080"/>
                </a:solidFill>
                <a:effectLst/>
                <a:latin typeface="Century Gothic" panose="020B0502020202020204" pitchFamily="34" charset="0"/>
              </a:rPr>
              <a:t>Programs: </a:t>
            </a:r>
          </a:p>
          <a:p>
            <a:pPr marL="342900" indent="-342900">
              <a:buFontTx/>
              <a:buChar char="-"/>
            </a:pPr>
            <a:r>
              <a:rPr lang="en-US" sz="2400" b="0" i="0" dirty="0">
                <a:solidFill>
                  <a:srgbClr val="808080"/>
                </a:solidFill>
                <a:effectLst/>
                <a:latin typeface="Century Gothic" panose="020B0502020202020204" pitchFamily="34" charset="0"/>
              </a:rPr>
              <a:t>Film</a:t>
            </a:r>
            <a:endParaRPr lang="en-US" sz="2400" dirty="0">
              <a:solidFill>
                <a:srgbClr val="808080"/>
              </a:solidFill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b="0" i="0" dirty="0">
                <a:solidFill>
                  <a:srgbClr val="808080"/>
                </a:solidFill>
                <a:effectLst/>
                <a:latin typeface="Century Gothic" panose="020B0502020202020204" pitchFamily="34" charset="0"/>
              </a:rPr>
              <a:t> Game Design </a:t>
            </a:r>
          </a:p>
          <a:p>
            <a:pPr marL="342900" indent="-342900">
              <a:buFontTx/>
              <a:buChar char="-"/>
            </a:pPr>
            <a:r>
              <a:rPr lang="en-US" sz="2400" b="0" i="0" dirty="0">
                <a:solidFill>
                  <a:srgbClr val="808080"/>
                </a:solidFill>
                <a:effectLst/>
                <a:latin typeface="Century Gothic" panose="020B0502020202020204" pitchFamily="34" charset="0"/>
              </a:rPr>
              <a:t> Animation </a:t>
            </a:r>
          </a:p>
          <a:p>
            <a:pPr marL="342900" indent="-342900">
              <a:buFontTx/>
              <a:buChar char="-"/>
            </a:pPr>
            <a:r>
              <a:rPr lang="en-US" sz="2400" b="0" i="0" dirty="0">
                <a:solidFill>
                  <a:srgbClr val="808080"/>
                </a:solidFill>
                <a:effectLst/>
                <a:latin typeface="Century Gothic" panose="020B0502020202020204" pitchFamily="34" charset="0"/>
              </a:rPr>
              <a:t> Music Production</a:t>
            </a:r>
          </a:p>
          <a:p>
            <a:pPr marL="342900" indent="-342900">
              <a:buFontTx/>
              <a:buChar char="-"/>
            </a:pPr>
            <a:r>
              <a:rPr lang="en-US" sz="2400" b="0" i="0" dirty="0">
                <a:solidFill>
                  <a:srgbClr val="808080"/>
                </a:solidFill>
                <a:effectLst/>
                <a:latin typeface="Century Gothic" panose="020B0502020202020204" pitchFamily="34" charset="0"/>
              </a:rPr>
              <a:t> Photography &amp; Image Design</a:t>
            </a:r>
          </a:p>
          <a:p>
            <a:pPr marL="342900" indent="-342900">
              <a:buFontTx/>
              <a:buChar char="-"/>
            </a:pPr>
            <a:r>
              <a:rPr lang="en-US" sz="2400" b="0" i="0" dirty="0">
                <a:solidFill>
                  <a:srgbClr val="808080"/>
                </a:solidFill>
                <a:effectLst/>
                <a:latin typeface="Century Gothic" panose="020B0502020202020204" pitchFamily="34" charset="0"/>
              </a:rPr>
              <a:t> Branding &amp; Entrepreneurship</a:t>
            </a:r>
            <a:endParaRPr lang="en-US" dirty="0"/>
          </a:p>
        </p:txBody>
      </p:sp>
      <p:pic>
        <p:nvPicPr>
          <p:cNvPr id="1026" name="Picture 2" descr="AEA logo--click to view Academy website ">
            <a:extLst>
              <a:ext uri="{FF2B5EF4-FFF2-40B4-BE49-F238E27FC236}">
                <a16:creationId xmlns:a16="http://schemas.microsoft.com/office/drawing/2014/main" id="{2F001A87-4876-403D-9DF3-366AC6628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511" y="4435278"/>
            <a:ext cx="28575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llins HighSchool">
            <a:extLst>
              <a:ext uri="{FF2B5EF4-FFF2-40B4-BE49-F238E27FC236}">
                <a16:creationId xmlns:a16="http://schemas.microsoft.com/office/drawing/2014/main" id="{E426F865-090D-F5B0-6C24-6C2FC73DA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2646063" cy="231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lded Corner 21">
            <a:extLst>
              <a:ext uri="{FF2B5EF4-FFF2-40B4-BE49-F238E27FC236}">
                <a16:creationId xmlns:a16="http://schemas.microsoft.com/office/drawing/2014/main" id="{73B79878-8063-319B-5D1E-EDD1BF302E8A}"/>
              </a:ext>
            </a:extLst>
          </p:cNvPr>
          <p:cNvSpPr/>
          <p:nvPr/>
        </p:nvSpPr>
        <p:spPr>
          <a:xfrm rot="21003428">
            <a:off x="451078" y="2449374"/>
            <a:ext cx="2575389" cy="2162514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0" i="0" dirty="0"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algn="ctr"/>
            <a:r>
              <a:rPr lang="en-US" sz="24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AEA is the fusion of an arts and technology program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048436-3CAD-959B-30F6-91F1FEB58287}"/>
              </a:ext>
            </a:extLst>
          </p:cNvPr>
          <p:cNvSpPr/>
          <p:nvPr/>
        </p:nvSpPr>
        <p:spPr>
          <a:xfrm>
            <a:off x="3163098" y="2546800"/>
            <a:ext cx="16033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Hollins </a:t>
            </a:r>
          </a:p>
          <a:p>
            <a:pPr algn="ctr"/>
            <a:r>
              <a: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High</a:t>
            </a:r>
          </a:p>
          <a:p>
            <a:pPr algn="ctr"/>
            <a:r>
              <a:rPr lang="en-US" sz="36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School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1489F59-459B-BFFD-0A36-1AA10247B68C}"/>
              </a:ext>
            </a:extLst>
          </p:cNvPr>
          <p:cNvSpPr/>
          <p:nvPr/>
        </p:nvSpPr>
        <p:spPr>
          <a:xfrm>
            <a:off x="5313534" y="3216415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1C2194E-1AD8-E059-DC2D-7E91A2358F46}"/>
              </a:ext>
            </a:extLst>
          </p:cNvPr>
          <p:cNvSpPr/>
          <p:nvPr/>
        </p:nvSpPr>
        <p:spPr>
          <a:xfrm>
            <a:off x="8631678" y="3195363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ata 15">
            <a:extLst>
              <a:ext uri="{FF2B5EF4-FFF2-40B4-BE49-F238E27FC236}">
                <a16:creationId xmlns:a16="http://schemas.microsoft.com/office/drawing/2014/main" id="{0893F911-49D3-76E4-E5FA-E48F1F4FCB76}"/>
              </a:ext>
            </a:extLst>
          </p:cNvPr>
          <p:cNvSpPr/>
          <p:nvPr/>
        </p:nvSpPr>
        <p:spPr>
          <a:xfrm rot="19080241" flipH="1">
            <a:off x="8204466" y="-15814"/>
            <a:ext cx="501841" cy="1500962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lowchart: Data 16">
            <a:extLst>
              <a:ext uri="{FF2B5EF4-FFF2-40B4-BE49-F238E27FC236}">
                <a16:creationId xmlns:a16="http://schemas.microsoft.com/office/drawing/2014/main" id="{726B1429-3558-DD78-1CED-E2B38E6FC126}"/>
              </a:ext>
            </a:extLst>
          </p:cNvPr>
          <p:cNvSpPr/>
          <p:nvPr/>
        </p:nvSpPr>
        <p:spPr>
          <a:xfrm rot="3257963" flipH="1">
            <a:off x="504952" y="-113933"/>
            <a:ext cx="501841" cy="1500962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5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1.gstatic.com/images?q=tbn:ANd9GcQV5kDsl6Hingh2SgcE7DmEuHVTfn1nvZ_FCg7qSpB_MoxWwRvE:design.lsu.edu/art/files/2011/11/SrL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3406554" cy="2266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3" name="Rectangle 42"/>
          <p:cNvSpPr/>
          <p:nvPr/>
        </p:nvSpPr>
        <p:spPr>
          <a:xfrm rot="20685357">
            <a:off x="111683" y="390572"/>
            <a:ext cx="3810000" cy="193899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Career Academies</a:t>
            </a:r>
          </a:p>
        </p:txBody>
      </p:sp>
      <p:sp>
        <p:nvSpPr>
          <p:cNvPr id="3" name="Oval 2"/>
          <p:cNvSpPr/>
          <p:nvPr/>
        </p:nvSpPr>
        <p:spPr>
          <a:xfrm>
            <a:off x="1600200" y="5334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 rot="162397">
            <a:off x="3949462" y="119151"/>
            <a:ext cx="5203739" cy="6657997"/>
            <a:chOff x="4038600" y="359997"/>
            <a:chExt cx="4953000" cy="6422940"/>
          </a:xfrm>
        </p:grpSpPr>
        <p:sp>
          <p:nvSpPr>
            <p:cNvPr id="6" name="Wave 5"/>
            <p:cNvSpPr/>
            <p:nvPr/>
          </p:nvSpPr>
          <p:spPr>
            <a:xfrm rot="16014878">
              <a:off x="3330022" y="1084042"/>
              <a:ext cx="6370157" cy="4922068"/>
            </a:xfrm>
            <a:prstGeom prst="wave">
              <a:avLst>
                <a:gd name="adj1" fmla="val 1306"/>
                <a:gd name="adj2" fmla="val 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4038600" y="12192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096755" y="1445051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107538" y="1673141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4114800" y="19050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114800" y="21336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114800" y="23622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4116608" y="2629056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120219" y="2934026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4120230" y="3162881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120243" y="3391735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4112965" y="3694971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4114800" y="39624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4112989" y="4152681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114800" y="44196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4114800" y="46482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4114800" y="48768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4114800" y="51054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120351" y="5451428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120364" y="5680283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4191000" y="60198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4267200" y="6248400"/>
              <a:ext cx="47244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reeform 52"/>
            <p:cNvSpPr/>
            <p:nvPr/>
          </p:nvSpPr>
          <p:spPr>
            <a:xfrm>
              <a:off x="4885899" y="450376"/>
              <a:ext cx="395785" cy="6332561"/>
            </a:xfrm>
            <a:custGeom>
              <a:avLst/>
              <a:gdLst>
                <a:gd name="connsiteX0" fmla="*/ 0 w 395785"/>
                <a:gd name="connsiteY0" fmla="*/ 0 h 6332561"/>
                <a:gd name="connsiteX1" fmla="*/ 122829 w 395785"/>
                <a:gd name="connsiteY1" fmla="*/ 2088108 h 6332561"/>
                <a:gd name="connsiteX2" fmla="*/ 163773 w 395785"/>
                <a:gd name="connsiteY2" fmla="*/ 4476466 h 6332561"/>
                <a:gd name="connsiteX3" fmla="*/ 395785 w 395785"/>
                <a:gd name="connsiteY3" fmla="*/ 6332561 h 633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785" h="6332561">
                  <a:moveTo>
                    <a:pt x="0" y="0"/>
                  </a:moveTo>
                  <a:cubicBezTo>
                    <a:pt x="47766" y="671015"/>
                    <a:pt x="95533" y="1342030"/>
                    <a:pt x="122829" y="2088108"/>
                  </a:cubicBezTo>
                  <a:cubicBezTo>
                    <a:pt x="150125" y="2834186"/>
                    <a:pt x="118280" y="3769057"/>
                    <a:pt x="163773" y="4476466"/>
                  </a:cubicBezTo>
                  <a:cubicBezTo>
                    <a:pt x="209266" y="5183875"/>
                    <a:pt x="302525" y="5758218"/>
                    <a:pt x="395785" y="6332561"/>
                  </a:cubicBezTo>
                </a:path>
              </a:pathLst>
            </a:cu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 rot="21409883">
              <a:off x="5040427" y="2760747"/>
              <a:ext cx="35814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endParaRPr lang="en-US" sz="2000" b="1" dirty="0">
                <a:latin typeface="Bradley Hand ITC" pitchFamily="66" charset="0"/>
              </a:endParaRPr>
            </a:p>
            <a:p>
              <a:pPr>
                <a:buFont typeface="Arial" pitchFamily="34" charset="0"/>
                <a:buChar char="•"/>
              </a:pPr>
              <a:endParaRPr lang="en-US" dirty="0"/>
            </a:p>
          </p:txBody>
        </p:sp>
      </p:grpSp>
      <p:sp>
        <p:nvSpPr>
          <p:cNvPr id="56" name="Oval 55"/>
          <p:cNvSpPr/>
          <p:nvPr/>
        </p:nvSpPr>
        <p:spPr>
          <a:xfrm>
            <a:off x="533400" y="3276600"/>
            <a:ext cx="228600" cy="228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581400" y="3276600"/>
            <a:ext cx="228600" cy="228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ata 8"/>
          <p:cNvSpPr/>
          <p:nvPr/>
        </p:nvSpPr>
        <p:spPr>
          <a:xfrm rot="3568674" flipH="1">
            <a:off x="4261618" y="-146231"/>
            <a:ext cx="501841" cy="1443477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owchart: Data 9"/>
          <p:cNvSpPr/>
          <p:nvPr/>
        </p:nvSpPr>
        <p:spPr>
          <a:xfrm rot="13447370">
            <a:off x="8426348" y="5751829"/>
            <a:ext cx="457200" cy="1407206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36293" y="0"/>
            <a:ext cx="4381307" cy="1089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Clearwater High</a:t>
            </a:r>
          </a:p>
          <a:p>
            <a:r>
              <a:rPr lang="en-US" dirty="0"/>
              <a:t>Career Academy for International Culture and Commerce</a:t>
            </a:r>
          </a:p>
          <a:p>
            <a:endParaRPr lang="en-US" sz="1200" dirty="0"/>
          </a:p>
          <a:p>
            <a:r>
              <a:rPr lang="en-US" b="1" dirty="0"/>
              <a:t>Countryside</a:t>
            </a:r>
          </a:p>
          <a:p>
            <a:r>
              <a:rPr lang="en-US" dirty="0"/>
              <a:t>Center for Computer Technologies</a:t>
            </a:r>
          </a:p>
          <a:p>
            <a:endParaRPr lang="en-US" sz="1200" dirty="0"/>
          </a:p>
          <a:p>
            <a:r>
              <a:rPr lang="en-US" b="1"/>
              <a:t>Hollins</a:t>
            </a:r>
            <a:endParaRPr lang="en-US" b="1" dirty="0"/>
          </a:p>
          <a:p>
            <a:r>
              <a:rPr lang="en-US" dirty="0"/>
              <a:t>Academy of Entertainment Arts</a:t>
            </a:r>
          </a:p>
          <a:p>
            <a:endParaRPr lang="en-US" sz="1200" b="1" dirty="0"/>
          </a:p>
          <a:p>
            <a:r>
              <a:rPr lang="en-US" b="1" dirty="0"/>
              <a:t>Dunedin</a:t>
            </a:r>
          </a:p>
          <a:p>
            <a:r>
              <a:rPr lang="en-US" dirty="0"/>
              <a:t>Academy of Architectural Design and Building Technologies </a:t>
            </a:r>
          </a:p>
          <a:p>
            <a:endParaRPr lang="en-US" sz="1200" dirty="0"/>
          </a:p>
          <a:p>
            <a:r>
              <a:rPr lang="en-US" b="1" dirty="0"/>
              <a:t>East Lake</a:t>
            </a:r>
          </a:p>
          <a:p>
            <a:r>
              <a:rPr lang="en-US" dirty="0"/>
              <a:t>Academy of Engineering</a:t>
            </a:r>
          </a:p>
          <a:p>
            <a:endParaRPr lang="en-US" dirty="0"/>
          </a:p>
          <a:p>
            <a:r>
              <a:rPr lang="en-US" b="1" dirty="0"/>
              <a:t>Gibbs</a:t>
            </a:r>
          </a:p>
          <a:p>
            <a:r>
              <a:rPr lang="en-US" dirty="0"/>
              <a:t>Automation Production</a:t>
            </a:r>
          </a:p>
          <a:p>
            <a:endParaRPr lang="en-US" sz="1200" dirty="0"/>
          </a:p>
          <a:p>
            <a:r>
              <a:rPr lang="en-US" b="1" dirty="0"/>
              <a:t>Lakewood</a:t>
            </a:r>
          </a:p>
          <a:p>
            <a:r>
              <a:rPr lang="en-US" dirty="0"/>
              <a:t>Academy for Aquatic Management Systems &amp; Environmental Technology</a:t>
            </a:r>
          </a:p>
          <a:p>
            <a:r>
              <a:rPr lang="en-US" dirty="0"/>
              <a:t>Journalism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9C74C-0773-520E-4DEF-A77C4CBDBAF1}"/>
              </a:ext>
            </a:extLst>
          </p:cNvPr>
          <p:cNvSpPr txBox="1"/>
          <p:nvPr/>
        </p:nvSpPr>
        <p:spPr>
          <a:xfrm>
            <a:off x="-4415820" y="6370153"/>
            <a:ext cx="4705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 action="ppaction://hlinkfile"/>
              </a:rPr>
              <a:t>List of Career </a:t>
            </a:r>
            <a:r>
              <a:rPr lang="en-US" dirty="0" err="1">
                <a:hlinkClick r:id="rId4" action="ppaction://hlinkfile"/>
              </a:rPr>
              <a:t>Academi</a:t>
            </a:r>
            <a:r>
              <a:rPr lang="en-US" dirty="0">
                <a:hlinkClick r:id="rId4" action="ppaction://hlinkfile"/>
              </a:rPr>
              <a:t> with Websites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185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76600"/>
            <a:ext cx="2095500" cy="31718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4038600" y="381000"/>
            <a:ext cx="4953000" cy="6422940"/>
            <a:chOff x="4038600" y="359997"/>
            <a:chExt cx="4953000" cy="6422940"/>
          </a:xfrm>
        </p:grpSpPr>
        <p:sp>
          <p:nvSpPr>
            <p:cNvPr id="6" name="Wave 5"/>
            <p:cNvSpPr/>
            <p:nvPr/>
          </p:nvSpPr>
          <p:spPr>
            <a:xfrm rot="16014878">
              <a:off x="3330022" y="1084042"/>
              <a:ext cx="6370157" cy="4922068"/>
            </a:xfrm>
            <a:prstGeom prst="wave">
              <a:avLst>
                <a:gd name="adj1" fmla="val 1306"/>
                <a:gd name="adj2" fmla="val 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4038600" y="12192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038600" y="14478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038600" y="16764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4114800" y="19050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114800" y="21336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114800" y="23622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4114800" y="25908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114800" y="28194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4114800" y="32766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4114800" y="35814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4114800" y="3941397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4114800" y="41910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114800" y="44196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4114800" y="46482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4114800" y="48768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4114800" y="51054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114800" y="53340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114800" y="55626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4191000" y="57912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4191000" y="6019800"/>
              <a:ext cx="48006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4267200" y="6248400"/>
              <a:ext cx="47244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reeform 52"/>
            <p:cNvSpPr/>
            <p:nvPr/>
          </p:nvSpPr>
          <p:spPr>
            <a:xfrm>
              <a:off x="4885899" y="450376"/>
              <a:ext cx="395785" cy="6332561"/>
            </a:xfrm>
            <a:custGeom>
              <a:avLst/>
              <a:gdLst>
                <a:gd name="connsiteX0" fmla="*/ 0 w 395785"/>
                <a:gd name="connsiteY0" fmla="*/ 0 h 6332561"/>
                <a:gd name="connsiteX1" fmla="*/ 122829 w 395785"/>
                <a:gd name="connsiteY1" fmla="*/ 2088108 h 6332561"/>
                <a:gd name="connsiteX2" fmla="*/ 163773 w 395785"/>
                <a:gd name="connsiteY2" fmla="*/ 4476466 h 6332561"/>
                <a:gd name="connsiteX3" fmla="*/ 395785 w 395785"/>
                <a:gd name="connsiteY3" fmla="*/ 6332561 h 633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785" h="6332561">
                  <a:moveTo>
                    <a:pt x="0" y="0"/>
                  </a:moveTo>
                  <a:cubicBezTo>
                    <a:pt x="47766" y="671015"/>
                    <a:pt x="95533" y="1342030"/>
                    <a:pt x="122829" y="2088108"/>
                  </a:cubicBezTo>
                  <a:cubicBezTo>
                    <a:pt x="150125" y="2834186"/>
                    <a:pt x="118280" y="3769057"/>
                    <a:pt x="163773" y="4476466"/>
                  </a:cubicBezTo>
                  <a:cubicBezTo>
                    <a:pt x="209266" y="5183875"/>
                    <a:pt x="302525" y="5758218"/>
                    <a:pt x="395785" y="6332561"/>
                  </a:cubicBezTo>
                </a:path>
              </a:pathLst>
            </a:cu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 rot="21409883">
              <a:off x="5040427" y="2760747"/>
              <a:ext cx="35814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endParaRPr lang="en-US" sz="2000" b="1" dirty="0">
                <a:latin typeface="Bradley Hand ITC" pitchFamily="66" charset="0"/>
              </a:endParaRPr>
            </a:p>
            <a:p>
              <a:pPr>
                <a:buFont typeface="Arial" pitchFamily="34" charset="0"/>
                <a:buChar char="•"/>
              </a:pPr>
              <a:endParaRPr lang="en-US" dirty="0"/>
            </a:p>
          </p:txBody>
        </p:sp>
      </p:grpSp>
      <p:sp>
        <p:nvSpPr>
          <p:cNvPr id="56" name="Oval 55"/>
          <p:cNvSpPr/>
          <p:nvPr/>
        </p:nvSpPr>
        <p:spPr>
          <a:xfrm>
            <a:off x="990600" y="2971800"/>
            <a:ext cx="228600" cy="228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447800" y="3352800"/>
            <a:ext cx="228600" cy="2286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ata 8"/>
          <p:cNvSpPr/>
          <p:nvPr/>
        </p:nvSpPr>
        <p:spPr>
          <a:xfrm rot="19080241" flipH="1">
            <a:off x="8286293" y="-101044"/>
            <a:ext cx="501841" cy="1500962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Data 7"/>
          <p:cNvSpPr/>
          <p:nvPr/>
        </p:nvSpPr>
        <p:spPr>
          <a:xfrm rot="7511143">
            <a:off x="4362957" y="5792694"/>
            <a:ext cx="457200" cy="1308025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1424459">
            <a:off x="5136687" y="311197"/>
            <a:ext cx="3507649" cy="864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/>
          </a:p>
          <a:p>
            <a:r>
              <a:rPr lang="en-US" sz="1600" b="1" dirty="0"/>
              <a:t>Northeast</a:t>
            </a:r>
          </a:p>
          <a:p>
            <a:r>
              <a:rPr lang="en-US" sz="1600" dirty="0"/>
              <a:t>Center for Culinary Arts</a:t>
            </a:r>
          </a:p>
          <a:p>
            <a:r>
              <a:rPr lang="en-US" sz="1600" dirty="0"/>
              <a:t>Academy of Finance</a:t>
            </a:r>
          </a:p>
          <a:p>
            <a:r>
              <a:rPr lang="en-US" sz="1600" dirty="0"/>
              <a:t>Academy of Information Technology</a:t>
            </a:r>
          </a:p>
          <a:p>
            <a:r>
              <a:rPr lang="en-US" sz="1600" dirty="0"/>
              <a:t>Automotive Academy</a:t>
            </a:r>
          </a:p>
          <a:p>
            <a:endParaRPr lang="en-US" sz="1200" dirty="0"/>
          </a:p>
          <a:p>
            <a:r>
              <a:rPr lang="en-US" sz="1600" b="1" dirty="0"/>
              <a:t>Seminole</a:t>
            </a:r>
          </a:p>
          <a:p>
            <a:r>
              <a:rPr lang="en-US" sz="1600" dirty="0"/>
              <a:t>Center for Education and Leadership</a:t>
            </a:r>
          </a:p>
          <a:p>
            <a:r>
              <a:rPr lang="en-US" sz="1200" dirty="0"/>
              <a:t>RISE Academy (Resilience in Student Experience)</a:t>
            </a:r>
          </a:p>
          <a:p>
            <a:endParaRPr lang="en-US" sz="1200" dirty="0"/>
          </a:p>
          <a:p>
            <a:r>
              <a:rPr lang="en-US" sz="1600" b="1" dirty="0"/>
              <a:t>St Petersburg </a:t>
            </a:r>
          </a:p>
          <a:p>
            <a:r>
              <a:rPr lang="en-US" sz="1600" dirty="0"/>
              <a:t>Center for Construction Technologies</a:t>
            </a:r>
          </a:p>
          <a:p>
            <a:r>
              <a:rPr lang="en-US" sz="1600" dirty="0"/>
              <a:t>Hospitality &amp; Tourism</a:t>
            </a:r>
          </a:p>
          <a:p>
            <a:r>
              <a:rPr lang="en-US" sz="1600" dirty="0"/>
              <a:t>Junior Achievement 3DE</a:t>
            </a:r>
          </a:p>
          <a:p>
            <a:endParaRPr lang="en-US" sz="1200" dirty="0"/>
          </a:p>
          <a:p>
            <a:r>
              <a:rPr lang="en-US" sz="1600" b="1" dirty="0"/>
              <a:t>Tarpon Springs</a:t>
            </a:r>
          </a:p>
          <a:p>
            <a:r>
              <a:rPr lang="en-US" sz="1600" dirty="0"/>
              <a:t>Jacobson Culinary Arts Academy</a:t>
            </a:r>
          </a:p>
          <a:p>
            <a:r>
              <a:rPr lang="en-US" sz="1600" dirty="0"/>
              <a:t>Veterinary Science Academy</a:t>
            </a:r>
          </a:p>
          <a:p>
            <a:endParaRPr lang="en-US" sz="1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 rot="20682380">
            <a:off x="228600" y="470356"/>
            <a:ext cx="4038600" cy="236988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Career Academies </a:t>
            </a:r>
            <a:r>
              <a:rPr lang="en-U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(cont.)</a:t>
            </a:r>
          </a:p>
        </p:txBody>
      </p:sp>
      <p:sp>
        <p:nvSpPr>
          <p:cNvPr id="3" name="Oval 2"/>
          <p:cNvSpPr/>
          <p:nvPr/>
        </p:nvSpPr>
        <p:spPr>
          <a:xfrm>
            <a:off x="1828800" y="6096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4114800" y="3048000"/>
            <a:ext cx="48006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21427014">
            <a:off x="5161610" y="4709286"/>
            <a:ext cx="365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Harlow Solid Italic" panose="04030604020F02020D02" pitchFamily="82" charset="0"/>
                <a:cs typeface="Chalkduster"/>
              </a:rPr>
              <a:t>You have so many choices and opportunities! Take advantage and explore them!!</a:t>
            </a:r>
          </a:p>
        </p:txBody>
      </p:sp>
    </p:spTree>
    <p:extLst>
      <p:ext uri="{BB962C8B-B14F-4D97-AF65-F5344CB8AC3E}">
        <p14:creationId xmlns:p14="http://schemas.microsoft.com/office/powerpoint/2010/main" val="221663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13366E-9CE6-3147-F048-47EDDDE9EF9C}"/>
              </a:ext>
            </a:extLst>
          </p:cNvPr>
          <p:cNvSpPr/>
          <p:nvPr/>
        </p:nvSpPr>
        <p:spPr>
          <a:xfrm rot="21093582">
            <a:off x="1066800" y="2057350"/>
            <a:ext cx="3124200" cy="251465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4D26BC8-4541-B743-E958-BAD5BDB29C8A}"/>
              </a:ext>
            </a:extLst>
          </p:cNvPr>
          <p:cNvSpPr/>
          <p:nvPr/>
        </p:nvSpPr>
        <p:spPr>
          <a:xfrm>
            <a:off x="914400" y="304800"/>
            <a:ext cx="7467600" cy="1600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9CA7F-C29D-031E-2734-1C15F4749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1470025"/>
          </a:xfrm>
        </p:spPr>
        <p:txBody>
          <a:bodyPr/>
          <a:lstStyle/>
          <a:p>
            <a:r>
              <a:rPr lang="en-US" dirty="0"/>
              <a:t>Shadowing/Tours/Discovery Nights etc.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500114-D0B5-630A-075C-B4A8E81B4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4724400"/>
            <a:ext cx="5656261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https://new.</a:t>
            </a:r>
            <a:r>
              <a:rPr lang="en-US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express</a:t>
            </a:r>
            <a:r>
              <a:rPr lang="en-US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.adobe.com/webpage/CfQFSjINwML6p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hlinkClick r:id="rId3"/>
              </a:rPr>
              <a:t>https://www.pcsb.org/Page/42833</a:t>
            </a:r>
            <a:r>
              <a:rPr lang="en-US" dirty="0"/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CA9020-D5D3-AF40-3E3E-70954BEA1F84}"/>
              </a:ext>
            </a:extLst>
          </p:cNvPr>
          <p:cNvSpPr txBox="1"/>
          <p:nvPr/>
        </p:nvSpPr>
        <p:spPr>
          <a:xfrm rot="21114227">
            <a:off x="1066800" y="2184738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All programs run tours, shadowing and Discovery Night differently. Click below to keep up-to-date with the information we have or go to the different high school websites. See your counselor for more information, too!</a:t>
            </a:r>
          </a:p>
        </p:txBody>
      </p:sp>
      <p:pic>
        <p:nvPicPr>
          <p:cNvPr id="2050" name="Picture 2" descr="Click Here Large Arrow transparent PNG - StickPNG">
            <a:extLst>
              <a:ext uri="{FF2B5EF4-FFF2-40B4-BE49-F238E27FC236}">
                <a16:creationId xmlns:a16="http://schemas.microsoft.com/office/drawing/2014/main" id="{405978AD-603C-A0C1-35DB-F7D957F05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73998"/>
            <a:ext cx="292893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clip art for high school reunion clipart | High school counselor, High  school counseling, High school">
            <a:extLst>
              <a:ext uri="{FF2B5EF4-FFF2-40B4-BE49-F238E27FC236}">
                <a16:creationId xmlns:a16="http://schemas.microsoft.com/office/drawing/2014/main" id="{36149B48-0CDD-65C5-B6B6-44A62339A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16137"/>
            <a:ext cx="3333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EC7DC4D-62F5-78B9-FC8F-D3DD6B3660C8}"/>
              </a:ext>
            </a:extLst>
          </p:cNvPr>
          <p:cNvSpPr/>
          <p:nvPr/>
        </p:nvSpPr>
        <p:spPr>
          <a:xfrm>
            <a:off x="3657600" y="1971145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74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uble Wave 20">
            <a:extLst>
              <a:ext uri="{FF2B5EF4-FFF2-40B4-BE49-F238E27FC236}">
                <a16:creationId xmlns:a16="http://schemas.microsoft.com/office/drawing/2014/main" id="{A839B9D8-CEE6-4CEC-8AF3-82EAF41870FD}"/>
              </a:ext>
            </a:extLst>
          </p:cNvPr>
          <p:cNvSpPr/>
          <p:nvPr/>
        </p:nvSpPr>
        <p:spPr>
          <a:xfrm>
            <a:off x="190500" y="2777192"/>
            <a:ext cx="3924300" cy="355513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AB31FB8-239B-448F-87E3-AA6671FC2C1A}"/>
              </a:ext>
            </a:extLst>
          </p:cNvPr>
          <p:cNvSpPr/>
          <p:nvPr/>
        </p:nvSpPr>
        <p:spPr>
          <a:xfrm>
            <a:off x="422246" y="641528"/>
            <a:ext cx="3528646" cy="19389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13B63F-3747-42D0-A959-AA281ADA5916}"/>
              </a:ext>
            </a:extLst>
          </p:cNvPr>
          <p:cNvSpPr/>
          <p:nvPr/>
        </p:nvSpPr>
        <p:spPr>
          <a:xfrm>
            <a:off x="293292" y="641528"/>
            <a:ext cx="365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Open Sans"/>
              </a:rPr>
              <a:t>PCS offers nearly </a:t>
            </a:r>
            <a:r>
              <a:rPr lang="en-US" sz="2400" b="1" u="sng" dirty="0">
                <a:solidFill>
                  <a:schemeClr val="bg1">
                    <a:lumMod val="95000"/>
                  </a:schemeClr>
                </a:solidFill>
                <a:latin typeface="Open Sans"/>
              </a:rPr>
              <a:t>80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Open Sans"/>
              </a:rPr>
              <a:t> programs focused on students interests, talents and learning styles.</a:t>
            </a:r>
            <a:endParaRPr lang="en-US" sz="2400" b="1" i="0" dirty="0">
              <a:solidFill>
                <a:schemeClr val="bg1">
                  <a:lumMod val="95000"/>
                </a:schemeClr>
              </a:solidFill>
              <a:effectLst/>
              <a:latin typeface="Open San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503CC1-2025-47A8-9B6D-86A571787065}"/>
              </a:ext>
            </a:extLst>
          </p:cNvPr>
          <p:cNvSpPr/>
          <p:nvPr/>
        </p:nvSpPr>
        <p:spPr>
          <a:xfrm>
            <a:off x="342900" y="3170537"/>
            <a:ext cx="37719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33333"/>
                </a:solidFill>
                <a:latin typeface="Open Sans"/>
              </a:rPr>
              <a:t>The Application Period for the 2024-2025 school year is:  </a:t>
            </a:r>
          </a:p>
          <a:p>
            <a:endParaRPr lang="en-US" sz="2000" b="1" dirty="0">
              <a:solidFill>
                <a:srgbClr val="333333"/>
              </a:solidFill>
              <a:latin typeface="Open Sans"/>
            </a:endParaRPr>
          </a:p>
          <a:p>
            <a:endParaRPr lang="en-US" sz="2000" b="1" i="0" dirty="0">
              <a:solidFill>
                <a:srgbClr val="333333"/>
              </a:solidFill>
              <a:effectLst/>
              <a:latin typeface="Open Sans"/>
            </a:endParaRPr>
          </a:p>
          <a:p>
            <a:r>
              <a:rPr lang="en-US" sz="2000" b="1" dirty="0">
                <a:solidFill>
                  <a:srgbClr val="333333"/>
                </a:solidFill>
                <a:latin typeface="Open Sans"/>
              </a:rPr>
              <a:t>The Acceptance period for the 2023-2024 school year is 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Open Sans"/>
              </a:rPr>
              <a:t>Feb.12 - 21,2025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endParaRPr lang="en-US" sz="2000" b="1" i="0" dirty="0">
              <a:solidFill>
                <a:srgbClr val="333333"/>
              </a:solidFill>
              <a:effectLst/>
              <a:latin typeface="Open Sans"/>
            </a:endParaRPr>
          </a:p>
        </p:txBody>
      </p:sp>
      <p:pic>
        <p:nvPicPr>
          <p:cNvPr id="8" name="Graphic 7" descr="Graduation cap">
            <a:extLst>
              <a:ext uri="{FF2B5EF4-FFF2-40B4-BE49-F238E27FC236}">
                <a16:creationId xmlns:a16="http://schemas.microsoft.com/office/drawing/2014/main" id="{00ADFE54-F8B4-406E-9CBD-463DBA51E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138615">
            <a:off x="2981549" y="1950324"/>
            <a:ext cx="1244526" cy="1244526"/>
          </a:xfrm>
          <a:prstGeom prst="rect">
            <a:avLst/>
          </a:prstGeom>
        </p:spPr>
      </p:pic>
      <p:pic>
        <p:nvPicPr>
          <p:cNvPr id="10" name="Graphic 9" descr="Diploma roll">
            <a:extLst>
              <a:ext uri="{FF2B5EF4-FFF2-40B4-BE49-F238E27FC236}">
                <a16:creationId xmlns:a16="http://schemas.microsoft.com/office/drawing/2014/main" id="{8871A806-0BF7-453B-B7C2-874518462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943687">
            <a:off x="424094" y="5703176"/>
            <a:ext cx="1214645" cy="1214645"/>
          </a:xfrm>
          <a:prstGeom prst="rect">
            <a:avLst/>
          </a:prstGeom>
        </p:spPr>
      </p:pic>
      <p:pic>
        <p:nvPicPr>
          <p:cNvPr id="12" name="Graphic 11" descr="Checkmark">
            <a:extLst>
              <a:ext uri="{FF2B5EF4-FFF2-40B4-BE49-F238E27FC236}">
                <a16:creationId xmlns:a16="http://schemas.microsoft.com/office/drawing/2014/main" id="{C5B3D1F3-1E90-4B9A-BB62-713D70A556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2581" y="4071356"/>
            <a:ext cx="447444" cy="447444"/>
          </a:xfrm>
          <a:prstGeom prst="rect">
            <a:avLst/>
          </a:prstGeom>
        </p:spPr>
      </p:pic>
      <p:pic>
        <p:nvPicPr>
          <p:cNvPr id="14" name="Graphic 13" descr="Right pointing backhand index">
            <a:extLst>
              <a:ext uri="{FF2B5EF4-FFF2-40B4-BE49-F238E27FC236}">
                <a16:creationId xmlns:a16="http://schemas.microsoft.com/office/drawing/2014/main" id="{16DD2194-8454-47DF-8FCF-682ED39743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1051969">
            <a:off x="3033199" y="5750536"/>
            <a:ext cx="1138544" cy="1138544"/>
          </a:xfrm>
          <a:prstGeom prst="rect">
            <a:avLst/>
          </a:prstGeom>
        </p:spPr>
      </p:pic>
      <p:pic>
        <p:nvPicPr>
          <p:cNvPr id="16" name="Graphic 15" descr="Heart">
            <a:extLst>
              <a:ext uri="{FF2B5EF4-FFF2-40B4-BE49-F238E27FC236}">
                <a16:creationId xmlns:a16="http://schemas.microsoft.com/office/drawing/2014/main" id="{D0108770-A799-4F7D-A951-6206B77A73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724186">
            <a:off x="-10918" y="94832"/>
            <a:ext cx="914400" cy="9144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F807522-749D-4F77-9F1A-2DA93DF388B7}"/>
              </a:ext>
            </a:extLst>
          </p:cNvPr>
          <p:cNvSpPr/>
          <p:nvPr/>
        </p:nvSpPr>
        <p:spPr>
          <a:xfrm>
            <a:off x="473445" y="3959986"/>
            <a:ext cx="36544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Open Sans"/>
              </a:rPr>
              <a:t>Jan. 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Open Sans"/>
              </a:rPr>
              <a:t>7-17</a:t>
            </a:r>
            <a:r>
              <a:rPr lang="en-US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Open Sans"/>
              </a:rPr>
              <a:t>, 2025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4" name="Graphic 23" descr="Checkmark">
            <a:extLst>
              <a:ext uri="{FF2B5EF4-FFF2-40B4-BE49-F238E27FC236}">
                <a16:creationId xmlns:a16="http://schemas.microsoft.com/office/drawing/2014/main" id="{3CA18831-5A47-4E37-A861-C47A0163D8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751" y="5385902"/>
            <a:ext cx="447444" cy="447444"/>
          </a:xfrm>
          <a:prstGeom prst="rect">
            <a:avLst/>
          </a:prstGeom>
        </p:spPr>
      </p:pic>
      <p:pic>
        <p:nvPicPr>
          <p:cNvPr id="6" name="Graphic 5" descr="Line arrow Rotate right">
            <a:extLst>
              <a:ext uri="{FF2B5EF4-FFF2-40B4-BE49-F238E27FC236}">
                <a16:creationId xmlns:a16="http://schemas.microsoft.com/office/drawing/2014/main" id="{6C8C0E30-71BC-4A47-A846-8C8B3A07B2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0528467">
            <a:off x="3539932" y="-170966"/>
            <a:ext cx="1277922" cy="12316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DC06C4-21FA-C56F-4044-62249FD04B1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07337" y="552032"/>
            <a:ext cx="4700373" cy="603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3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D9BB2E6-3D35-1B5D-0114-962ECD8AF9DE}"/>
              </a:ext>
            </a:extLst>
          </p:cNvPr>
          <p:cNvSpPr/>
          <p:nvPr/>
        </p:nvSpPr>
        <p:spPr>
          <a:xfrm>
            <a:off x="4495800" y="4572000"/>
            <a:ext cx="4593771" cy="1905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AA5796-F1F6-6F96-0A1B-FE824F8892B6}"/>
              </a:ext>
            </a:extLst>
          </p:cNvPr>
          <p:cNvSpPr/>
          <p:nvPr/>
        </p:nvSpPr>
        <p:spPr>
          <a:xfrm>
            <a:off x="4517571" y="2209800"/>
            <a:ext cx="4572000" cy="2133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F57FF9-900A-11C9-201E-BB8A1767D282}"/>
              </a:ext>
            </a:extLst>
          </p:cNvPr>
          <p:cNvSpPr/>
          <p:nvPr/>
        </p:nvSpPr>
        <p:spPr>
          <a:xfrm>
            <a:off x="4495800" y="249611"/>
            <a:ext cx="4648200" cy="18077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4524D1-B55A-88BA-0591-E5D5B8EF4537}"/>
              </a:ext>
            </a:extLst>
          </p:cNvPr>
          <p:cNvSpPr/>
          <p:nvPr/>
        </p:nvSpPr>
        <p:spPr>
          <a:xfrm>
            <a:off x="304800" y="3560389"/>
            <a:ext cx="4076700" cy="304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E70700-1BDE-809E-1742-3DE17BFD248A}"/>
              </a:ext>
            </a:extLst>
          </p:cNvPr>
          <p:cNvSpPr/>
          <p:nvPr/>
        </p:nvSpPr>
        <p:spPr>
          <a:xfrm>
            <a:off x="457200" y="304800"/>
            <a:ext cx="3886200" cy="3200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4EFA7D-440A-0635-3265-D3F33EBEFA25}"/>
              </a:ext>
            </a:extLst>
          </p:cNvPr>
          <p:cNvSpPr txBox="1"/>
          <p:nvPr/>
        </p:nvSpPr>
        <p:spPr>
          <a:xfrm>
            <a:off x="419100" y="249611"/>
            <a:ext cx="3962400" cy="3310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Architecture, Construction and Electricity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800"/>
              <a:buFont typeface="Symbol" panose="05050102010706020507" pitchFamily="18" charset="2"/>
              <a:buChar char=""/>
            </a:pPr>
            <a:r>
              <a:rPr lang="en-US" sz="1600" b="1" i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Academy of Architecture, Robotics and Construction</a:t>
            </a:r>
            <a:r>
              <a:rPr lang="en-US" sz="1600" b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Dunedin High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800"/>
              <a:buFont typeface="Symbol" panose="05050102010706020507" pitchFamily="18" charset="2"/>
              <a:buChar char=""/>
            </a:pPr>
            <a:r>
              <a:rPr lang="en-US" sz="1600" b="1" i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Center for Construction Technologies</a:t>
            </a:r>
            <a:r>
              <a:rPr lang="en-US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St. Petersburg High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800"/>
              <a:buFont typeface="Symbol" panose="05050102010706020507" pitchFamily="18" charset="2"/>
              <a:buChar char=""/>
            </a:pPr>
            <a:r>
              <a:rPr lang="en-US" sz="1600" b="1" i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Construction Technology Program</a:t>
            </a:r>
            <a:r>
              <a:rPr lang="en-US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Richard O. Jacobson Technical High School at Seminole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800"/>
              <a:buFont typeface="Symbol" panose="05050102010706020507" pitchFamily="18" charset="2"/>
              <a:buChar char=""/>
            </a:pPr>
            <a:r>
              <a:rPr lang="en-US" sz="1600" b="1" i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Electricity Program</a:t>
            </a:r>
            <a:r>
              <a:rPr lang="en-US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Richard O. Jacobson Technical High School at Seminole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ED26D9-10D2-1CC5-1019-6A028269E7B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4800" y="3615578"/>
            <a:ext cx="4076700" cy="3013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Arts: Digital, Performing &amp; Visual</a:t>
            </a:r>
            <a:r>
              <a:rPr lang="en-US" sz="1600" b="1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1400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Dance, digital media, music, theatre and visual arts</a:t>
            </a:r>
            <a:endParaRPr lang="en-US" sz="2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800"/>
              <a:buFont typeface="Symbol" panose="05050102010706020507" pitchFamily="18" charset="2"/>
              <a:buChar char=""/>
            </a:pPr>
            <a:r>
              <a:rPr lang="en-US" sz="1600" b="1" i="1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Leadership Conservatory for the Arts</a:t>
            </a:r>
            <a:r>
              <a:rPr lang="en-US" sz="1600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Tarpon Springs High                </a:t>
            </a:r>
            <a:endParaRPr lang="en-US" sz="2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800"/>
              <a:buFont typeface="Symbol" panose="05050102010706020507" pitchFamily="18" charset="2"/>
              <a:buChar char=""/>
            </a:pPr>
            <a:r>
              <a:rPr lang="en-US" sz="1400" b="1" i="1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Pinellas County Center for the Arts (PCCA)</a:t>
            </a:r>
            <a:r>
              <a:rPr lang="en-US" sz="1400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Gibbs High</a:t>
            </a:r>
            <a:endParaRPr lang="en-US" sz="2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800"/>
              <a:buFont typeface="Symbol" panose="05050102010706020507" pitchFamily="18" charset="2"/>
              <a:buChar char=""/>
            </a:pPr>
            <a:r>
              <a:rPr lang="en-US" sz="1600" b="1" i="1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Academy of Entertainment Arts</a:t>
            </a:r>
            <a:r>
              <a:rPr lang="en-US" sz="1600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Dixie Hollins High</a:t>
            </a:r>
            <a:endParaRPr lang="en-US" sz="2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800"/>
              <a:buFont typeface="Symbol" panose="05050102010706020507" pitchFamily="18" charset="2"/>
              <a:buChar char=""/>
            </a:pPr>
            <a:r>
              <a:rPr lang="en-US" sz="1600" b="1" i="1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Commercial and Digital Arts Program</a:t>
            </a:r>
            <a:r>
              <a:rPr lang="en-US" sz="1600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Richard O. Jacobson Technical High School Seminole</a:t>
            </a:r>
            <a:endParaRPr lang="en-US" sz="2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D39803-A717-6B90-3FB1-5C5F1B7D9D6E}"/>
              </a:ext>
            </a:extLst>
          </p:cNvPr>
          <p:cNvSpPr txBox="1"/>
          <p:nvPr/>
        </p:nvSpPr>
        <p:spPr>
          <a:xfrm>
            <a:off x="4517571" y="249611"/>
            <a:ext cx="4572000" cy="179459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Automotive, Manufacturing &amp; Marine Technology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800"/>
              <a:buFont typeface="Symbol" panose="05050102010706020507" pitchFamily="18" charset="2"/>
              <a:buChar char=""/>
            </a:pPr>
            <a:r>
              <a:rPr lang="en-US" sz="1600" b="1" i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Automotive Manufacturing Technology Center</a:t>
            </a:r>
            <a:r>
              <a:rPr lang="en-US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Northeast High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800"/>
              <a:buFont typeface="Symbol" panose="05050102010706020507" pitchFamily="18" charset="2"/>
              <a:buChar char=""/>
            </a:pPr>
            <a:r>
              <a:rPr lang="en-US" sz="1600" b="1" i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Marine Service Technology</a:t>
            </a:r>
            <a:r>
              <a:rPr lang="en-US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Richard O. Jacobson Tech High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16BBA6-F637-D3B8-7CC4-B8B124067241}"/>
              </a:ext>
            </a:extLst>
          </p:cNvPr>
          <p:cNvSpPr txBox="1"/>
          <p:nvPr/>
        </p:nvSpPr>
        <p:spPr>
          <a:xfrm>
            <a:off x="4566558" y="2209800"/>
            <a:ext cx="4577442" cy="2122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Business Management &amp; Technology and Finance</a:t>
            </a:r>
            <a:endParaRPr lang="en-US" sz="2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800"/>
              <a:buFont typeface="Symbol" panose="05050102010706020507" pitchFamily="18" charset="2"/>
              <a:buChar char=""/>
            </a:pPr>
            <a:r>
              <a:rPr lang="en-US" sz="1600" b="1" i="1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Academy of Finance</a:t>
            </a:r>
            <a:r>
              <a:rPr lang="en-US" sz="1600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Northeast High</a:t>
            </a:r>
            <a:endParaRPr lang="en-US" sz="2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800"/>
              <a:buFont typeface="Symbol" panose="05050102010706020507" pitchFamily="18" charset="2"/>
              <a:buChar char=""/>
              <a:tabLst>
                <a:tab pos="285750" algn="l"/>
              </a:tabLst>
            </a:pPr>
            <a:r>
              <a:rPr lang="en-US" sz="1600" b="1" i="1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Business Economics Technology Academy (BETA)</a:t>
            </a:r>
            <a:r>
              <a:rPr lang="en-US" sz="1600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Gibbs High</a:t>
            </a:r>
            <a:endParaRPr lang="en-US" sz="2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800"/>
              <a:buFont typeface="Symbol" panose="05050102010706020507" pitchFamily="18" charset="2"/>
              <a:buChar char=""/>
              <a:tabLst>
                <a:tab pos="285750" algn="l"/>
              </a:tabLst>
            </a:pPr>
            <a:r>
              <a:rPr lang="en-US" sz="1600" b="1" i="1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Career Academy of International Culture and Commerce</a:t>
            </a:r>
            <a:r>
              <a:rPr lang="en-US" sz="1600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kern="100" dirty="0">
                <a:solidFill>
                  <a:schemeClr val="bg1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Clearwater High</a:t>
            </a:r>
            <a:endParaRPr lang="en-US" sz="24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FA0772-CCAD-398E-0FAA-B2832E659B6E}"/>
              </a:ext>
            </a:extLst>
          </p:cNvPr>
          <p:cNvSpPr txBox="1"/>
          <p:nvPr/>
        </p:nvSpPr>
        <p:spPr>
          <a:xfrm>
            <a:off x="4517571" y="4572000"/>
            <a:ext cx="4577442" cy="1858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Communications, Journalism &amp; Multimedia Studies: </a:t>
            </a:r>
            <a:r>
              <a:rPr lang="en-US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Photography, videography &amp; design, for publication in print and on the web. Industry certifications offered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800"/>
              <a:buFont typeface="Symbol" panose="05050102010706020507" pitchFamily="18" charset="2"/>
              <a:buChar char=""/>
              <a:tabLst>
                <a:tab pos="285750" algn="l"/>
              </a:tabLst>
            </a:pPr>
            <a:r>
              <a:rPr lang="en-US" b="1" i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Center for Journalism and Multimedia</a:t>
            </a:r>
            <a:r>
              <a:rPr lang="en-US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Lakewood High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AD18501-9169-23C4-D77B-F24691456D79}"/>
              </a:ext>
            </a:extLst>
          </p:cNvPr>
          <p:cNvSpPr/>
          <p:nvPr/>
        </p:nvSpPr>
        <p:spPr>
          <a:xfrm>
            <a:off x="4724400" y="4497896"/>
            <a:ext cx="4321629" cy="159810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6B5764-6168-F100-21E1-EF2DFE91D8DA}"/>
              </a:ext>
            </a:extLst>
          </p:cNvPr>
          <p:cNvSpPr/>
          <p:nvPr/>
        </p:nvSpPr>
        <p:spPr>
          <a:xfrm>
            <a:off x="4648200" y="1828800"/>
            <a:ext cx="4441371" cy="2438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9243A9-077D-A5C0-5B8F-ACCA5FDDBB13}"/>
              </a:ext>
            </a:extLst>
          </p:cNvPr>
          <p:cNvSpPr/>
          <p:nvPr/>
        </p:nvSpPr>
        <p:spPr>
          <a:xfrm>
            <a:off x="206829" y="3962400"/>
            <a:ext cx="4343400" cy="2590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C2B29D-B2D0-4D61-33F3-0B65A7B12BE3}"/>
              </a:ext>
            </a:extLst>
          </p:cNvPr>
          <p:cNvSpPr/>
          <p:nvPr/>
        </p:nvSpPr>
        <p:spPr>
          <a:xfrm>
            <a:off x="206829" y="2590800"/>
            <a:ext cx="4343400" cy="11701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196FDC-265E-CC86-C95B-3874D3AC2C20}"/>
              </a:ext>
            </a:extLst>
          </p:cNvPr>
          <p:cNvSpPr/>
          <p:nvPr/>
        </p:nvSpPr>
        <p:spPr>
          <a:xfrm>
            <a:off x="4702629" y="152400"/>
            <a:ext cx="4343400" cy="1524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B2F4D5-1408-4503-CAD5-A4E938A8543B}"/>
              </a:ext>
            </a:extLst>
          </p:cNvPr>
          <p:cNvSpPr/>
          <p:nvPr/>
        </p:nvSpPr>
        <p:spPr>
          <a:xfrm>
            <a:off x="228600" y="152400"/>
            <a:ext cx="4343400" cy="22569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C4FACA-C71B-2AF0-B25D-CAB22A0B2007}"/>
              </a:ext>
            </a:extLst>
          </p:cNvPr>
          <p:cNvSpPr txBox="1"/>
          <p:nvPr/>
        </p:nvSpPr>
        <p:spPr>
          <a:xfrm>
            <a:off x="228600" y="152400"/>
            <a:ext cx="4343400" cy="2256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Culinary Arts: </a:t>
            </a:r>
            <a:r>
              <a:rPr lang="en-US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Cooking &amp; Restaurant Management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800"/>
              <a:buFont typeface="Symbol" panose="05050102010706020507" pitchFamily="18" charset="2"/>
              <a:buChar char=""/>
              <a:tabLst>
                <a:tab pos="285750" algn="l"/>
              </a:tabLst>
            </a:pPr>
            <a:r>
              <a:rPr lang="en-US" sz="1600" b="1" i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Academy of Culinary Arts</a:t>
            </a:r>
            <a:r>
              <a:rPr lang="en-US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Northeast HS (S)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800"/>
              <a:buFont typeface="Symbol" panose="05050102010706020507" pitchFamily="18" charset="2"/>
              <a:buChar char=""/>
              <a:tabLst>
                <a:tab pos="285750" algn="l"/>
              </a:tabLst>
            </a:pPr>
            <a:r>
              <a:rPr lang="en-US" sz="1600" b="1" i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Center for Culinary Arts</a:t>
            </a:r>
            <a:r>
              <a:rPr lang="en-US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Hollins High (Mid)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800"/>
              <a:buFont typeface="Symbol" panose="05050102010706020507" pitchFamily="18" charset="2"/>
              <a:buChar char=""/>
              <a:tabLst>
                <a:tab pos="285750" algn="l"/>
              </a:tabLst>
            </a:pPr>
            <a:r>
              <a:rPr lang="en-US" sz="1600" b="1" i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Jacobson Culinary Arts Academy </a:t>
            </a:r>
            <a:r>
              <a:rPr lang="en-US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Tarpon Springs High (North)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38522C-BA77-A1BF-A876-C864DC23F16C}"/>
              </a:ext>
            </a:extLst>
          </p:cNvPr>
          <p:cNvSpPr txBox="1"/>
          <p:nvPr/>
        </p:nvSpPr>
        <p:spPr>
          <a:xfrm>
            <a:off x="4648200" y="152400"/>
            <a:ext cx="4572000" cy="1431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Education and Leadership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800"/>
              <a:buFont typeface="Symbol" panose="05050102010706020507" pitchFamily="18" charset="2"/>
              <a:buChar char=""/>
              <a:tabLst>
                <a:tab pos="285750" algn="l"/>
              </a:tabLst>
            </a:pPr>
            <a:r>
              <a:rPr lang="en-US" sz="1600" b="1" i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Exploring Careers &amp; Education in Leadership (</a:t>
            </a:r>
            <a:r>
              <a:rPr lang="en-US" sz="1600" b="1" i="1" kern="100" dirty="0" err="1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ExCEL</a:t>
            </a:r>
            <a:r>
              <a:rPr lang="en-US" sz="1600" b="1" i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r>
              <a:rPr lang="en-US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Largo High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800"/>
              <a:buFont typeface="Symbol" panose="05050102010706020507" pitchFamily="18" charset="2"/>
              <a:buChar char=""/>
              <a:tabLst>
                <a:tab pos="285750" algn="l"/>
              </a:tabLst>
            </a:pPr>
            <a:r>
              <a:rPr lang="en-US" sz="1600" b="1" i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Center for Education and Leadership (M)</a:t>
            </a:r>
            <a:r>
              <a:rPr lang="en-US" sz="1600" b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b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Seminole High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88B0CA-7635-92E8-5A6F-29AC2E42C96A}"/>
              </a:ext>
            </a:extLst>
          </p:cNvPr>
          <p:cNvSpPr txBox="1"/>
          <p:nvPr/>
        </p:nvSpPr>
        <p:spPr>
          <a:xfrm>
            <a:off x="206829" y="2590800"/>
            <a:ext cx="4441371" cy="1170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Environmental Technology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800"/>
              <a:buFont typeface="Symbol" panose="05050102010706020507" pitchFamily="18" charset="2"/>
              <a:buChar char=""/>
            </a:pPr>
            <a:r>
              <a:rPr lang="en-US" sz="1600" b="1" i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Academy for Aquatic Management Systems &amp; Environmental Technology</a:t>
            </a:r>
            <a:r>
              <a:rPr lang="en-US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Lakewood High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1E27BF-0EE0-4B57-5511-EA136BBBD363}"/>
              </a:ext>
            </a:extLst>
          </p:cNvPr>
          <p:cNvSpPr txBox="1"/>
          <p:nvPr/>
        </p:nvSpPr>
        <p:spPr>
          <a:xfrm>
            <a:off x="206829" y="3942429"/>
            <a:ext cx="4343400" cy="2617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Fundamental: </a:t>
            </a:r>
            <a:r>
              <a:rPr lang="en-US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Parent-teacher-student commitment to a quality education enables growth in the areas of responsibility and self- discipline. Among the school’s requirements are daily homework, dress code, and monthly parent meetings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800"/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Boca </a:t>
            </a:r>
            <a:r>
              <a:rPr lang="en-US" kern="100" dirty="0" err="1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Ciega</a:t>
            </a:r>
            <a:r>
              <a:rPr lang="en-US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Fundamental (South), Dunedin Fundamental (North), Osceola Fundamental (Mid)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78EDF4-22FB-DA4C-9717-E30316CE939C}"/>
              </a:ext>
            </a:extLst>
          </p:cNvPr>
          <p:cNvSpPr txBox="1"/>
          <p:nvPr/>
        </p:nvSpPr>
        <p:spPr>
          <a:xfrm>
            <a:off x="4680857" y="1798209"/>
            <a:ext cx="4610100" cy="2485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International Studies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800"/>
              <a:buFont typeface="Symbol" panose="05050102010706020507" pitchFamily="18" charset="2"/>
              <a:buChar char=""/>
            </a:pPr>
            <a:r>
              <a:rPr lang="en-US" sz="1600" b="1" i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Cambridge Program – Advanced International Certificate of Education (AICE) </a:t>
            </a:r>
            <a:r>
              <a:rPr lang="en-US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b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Clearwater High, Hollins High, Tarpon Springs High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800"/>
              <a:buFont typeface="Symbol" panose="05050102010706020507" pitchFamily="18" charset="2"/>
              <a:buChar char=""/>
            </a:pPr>
            <a:r>
              <a:rPr lang="en-US" sz="1600" b="1" i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International Baccalaureate (IB) Program</a:t>
            </a:r>
            <a:r>
              <a:rPr lang="en-US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b="1" i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Palm Harbor University High (N), Largo High (M), St. Petersburg High (S)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800"/>
              <a:buFont typeface="Symbol" panose="05050102010706020507" pitchFamily="18" charset="2"/>
              <a:buChar char=""/>
            </a:pPr>
            <a:r>
              <a:rPr lang="en-US" sz="1600" b="1" i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Career Academy of International Culture &amp; Commerce </a:t>
            </a:r>
            <a:r>
              <a:rPr lang="en-US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Clearwater High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FED648-FAD8-21AA-3240-5FF140942C3F}"/>
              </a:ext>
            </a:extLst>
          </p:cNvPr>
          <p:cNvSpPr txBox="1"/>
          <p:nvPr/>
        </p:nvSpPr>
        <p:spPr>
          <a:xfrm>
            <a:off x="4680857" y="4487010"/>
            <a:ext cx="4642756" cy="1433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Veterinary Science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800"/>
              <a:buFont typeface="Symbol" panose="05050102010706020507" pitchFamily="18" charset="2"/>
              <a:buChar char=""/>
              <a:tabLst>
                <a:tab pos="285750" algn="l"/>
              </a:tabLst>
            </a:pPr>
            <a:r>
              <a:rPr lang="en-US" sz="1600" b="1" i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Veterinary Science Academy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marR="0" indent="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Tarpon Springs High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800"/>
              <a:buFont typeface="Symbol" panose="05050102010706020507" pitchFamily="18" charset="2"/>
              <a:buChar char=""/>
              <a:tabLst>
                <a:tab pos="285750" algn="l"/>
              </a:tabLst>
            </a:pPr>
            <a:r>
              <a:rPr lang="en-US" sz="1600" b="1" i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Veterinary Sciences Program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marR="0" indent="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Richard O. Jacobson Technical High School 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50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9DBABB-9922-BCFD-B2EA-277673F89BDC}"/>
              </a:ext>
            </a:extLst>
          </p:cNvPr>
          <p:cNvSpPr/>
          <p:nvPr/>
        </p:nvSpPr>
        <p:spPr>
          <a:xfrm>
            <a:off x="3733800" y="152400"/>
            <a:ext cx="5138057" cy="655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14267F-AE4D-3A4D-2338-F74533B8FE59}"/>
              </a:ext>
            </a:extLst>
          </p:cNvPr>
          <p:cNvSpPr/>
          <p:nvPr/>
        </p:nvSpPr>
        <p:spPr>
          <a:xfrm>
            <a:off x="533400" y="838200"/>
            <a:ext cx="3124200" cy="495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4EE17F-F69B-8D6C-A7C8-11F65E7F9ABA}"/>
              </a:ext>
            </a:extLst>
          </p:cNvPr>
          <p:cNvSpPr txBox="1"/>
          <p:nvPr/>
        </p:nvSpPr>
        <p:spPr>
          <a:xfrm>
            <a:off x="533400" y="838200"/>
            <a:ext cx="3048000" cy="5345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Medicine, Public Safety &amp; Law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800"/>
              <a:buFont typeface="Symbol" panose="05050102010706020507" pitchFamily="18" charset="2"/>
              <a:buChar char=""/>
            </a:pPr>
            <a:r>
              <a:rPr lang="en-US" sz="1800" b="1" i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Center for Wellness and Medical Professions 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marR="0" indent="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Boca </a:t>
            </a:r>
            <a:r>
              <a:rPr lang="en-US" sz="1800" kern="100" dirty="0" err="1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Ciega</a:t>
            </a:r>
            <a:r>
              <a:rPr lang="en-US" sz="18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High &amp; Palm Harbor University High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800"/>
              <a:buFont typeface="Symbol" panose="05050102010706020507" pitchFamily="18" charset="2"/>
              <a:buChar char=""/>
            </a:pPr>
            <a:r>
              <a:rPr lang="en-US" sz="1800" b="1" i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Criminal Justice Academy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marR="0" indent="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Pinellas Park High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800"/>
              <a:buFont typeface="Symbol" panose="05050102010706020507" pitchFamily="18" charset="2"/>
              <a:buChar char=""/>
            </a:pPr>
            <a:r>
              <a:rPr lang="en-US" sz="1800" b="1" i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Nursing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marR="0" indent="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Richard O Jacobson Tech High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800"/>
              <a:buFont typeface="Symbol" panose="05050102010706020507" pitchFamily="18" charset="2"/>
              <a:buChar char=""/>
            </a:pPr>
            <a:r>
              <a:rPr lang="en-US" sz="1800" b="1" i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First Responders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National Guard Center for Emergency Management </a:t>
            </a:r>
            <a:r>
              <a:rPr lang="en-US" sz="18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b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Pinellas Park High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817C04-C590-B010-0E53-5A8FC81ED097}"/>
              </a:ext>
            </a:extLst>
          </p:cNvPr>
          <p:cNvSpPr txBox="1"/>
          <p:nvPr/>
        </p:nvSpPr>
        <p:spPr>
          <a:xfrm>
            <a:off x="3733800" y="152400"/>
            <a:ext cx="5138057" cy="6668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Science, Technology, Engineering and Mathematics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800"/>
              <a:buFont typeface="Symbol" panose="05050102010706020507" pitchFamily="18" charset="2"/>
              <a:buChar char=""/>
            </a:pPr>
            <a:r>
              <a:rPr lang="en-US" b="1" i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Academy of Engineering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marR="0" indent="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East Lake High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800"/>
              <a:buFont typeface="Symbol" panose="05050102010706020507" pitchFamily="18" charset="2"/>
              <a:buChar char=""/>
              <a:tabLst>
                <a:tab pos="285750" algn="l"/>
              </a:tabLst>
            </a:pPr>
            <a:r>
              <a:rPr lang="en-US" b="1" i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Academy of Architecture, Robotics &amp; Construction 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Dunedin High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800"/>
              <a:buFont typeface="Symbol" panose="05050102010706020507" pitchFamily="18" charset="2"/>
              <a:buChar char=""/>
              <a:tabLst>
                <a:tab pos="285750" algn="l"/>
              </a:tabLst>
            </a:pPr>
            <a:r>
              <a:rPr lang="en-US" b="1" i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Academy for Aquatic Management Systems &amp; Environmental Technology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marR="0" indent="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Lakewood High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800"/>
              <a:buFont typeface="Symbol" panose="05050102010706020507" pitchFamily="18" charset="2"/>
              <a:buChar char=""/>
              <a:tabLst>
                <a:tab pos="285750" algn="l"/>
              </a:tabLst>
            </a:pPr>
            <a:r>
              <a:rPr lang="en-US" b="1" i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Academy of Information Technology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marR="0" indent="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Northeast High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800"/>
              <a:buFont typeface="Symbol" panose="05050102010706020507" pitchFamily="18" charset="2"/>
              <a:buChar char=""/>
              <a:tabLst>
                <a:tab pos="285750" algn="l"/>
              </a:tabLst>
            </a:pPr>
            <a:r>
              <a:rPr lang="en-US" b="1" i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Business Economics Technology Academy (BETA)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marR="0" indent="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Gibbs High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800"/>
              <a:buFont typeface="Symbol" panose="05050102010706020507" pitchFamily="18" charset="2"/>
              <a:buChar char=""/>
              <a:tabLst>
                <a:tab pos="285750" algn="l"/>
              </a:tabLst>
            </a:pPr>
            <a:r>
              <a:rPr lang="en-US" b="1" i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Center for Advanced Technologies (CAT)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marR="0" indent="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Lakewood High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800"/>
              <a:buFont typeface="Symbol" panose="05050102010706020507" pitchFamily="18" charset="2"/>
              <a:buChar char=""/>
              <a:tabLst>
                <a:tab pos="285750" algn="l"/>
              </a:tabLst>
            </a:pPr>
            <a:r>
              <a:rPr lang="en-US" b="1" i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Gaming Simulation and Programming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marR="0" indent="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Richard O. Jacobson Technical High School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800"/>
              <a:buFont typeface="Symbol" panose="05050102010706020507" pitchFamily="18" charset="2"/>
              <a:buChar char=""/>
              <a:tabLst>
                <a:tab pos="285750" algn="l"/>
              </a:tabLst>
            </a:pPr>
            <a:r>
              <a:rPr lang="en-US" b="1" i="1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Institute for Science, Technology, Engineering and Mathematics (ISTEM)</a:t>
            </a:r>
            <a:r>
              <a:rPr lang="en-US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marR="0" indent="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Countryside High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17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07242" y="1734234"/>
            <a:ext cx="4572000" cy="412420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200" b="1" dirty="0">
              <a:latin typeface="Bradley Hand ITC" panose="03070402050302030203" pitchFamily="66" charset="0"/>
            </a:endParaRPr>
          </a:p>
          <a:p>
            <a:pPr algn="ctr"/>
            <a:r>
              <a:rPr lang="en-US" sz="2400" b="1" u="sng" dirty="0">
                <a:latin typeface="+mj-lt"/>
              </a:rPr>
              <a:t>Where</a:t>
            </a:r>
            <a:r>
              <a:rPr lang="en-US" sz="2400" b="1" dirty="0">
                <a:latin typeface="+mj-lt"/>
              </a:rPr>
              <a:t>: Palm Harbor University HS </a:t>
            </a:r>
          </a:p>
          <a:p>
            <a:pPr algn="ctr"/>
            <a:r>
              <a:rPr lang="en-US" sz="2400" b="1" dirty="0">
                <a:latin typeface="+mj-lt"/>
              </a:rPr>
              <a:t>St. Petersburg HS </a:t>
            </a:r>
          </a:p>
          <a:p>
            <a:pPr algn="ctr"/>
            <a:r>
              <a:rPr lang="en-US" sz="2400" b="1" dirty="0">
                <a:latin typeface="+mj-lt"/>
              </a:rPr>
              <a:t>Largo HS</a:t>
            </a:r>
          </a:p>
          <a:p>
            <a:r>
              <a:rPr lang="en-US" sz="2400" b="1" u="sng" dirty="0">
                <a:latin typeface="+mj-lt"/>
              </a:rPr>
              <a:t>What: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The IB Program offers 2-years of rigorous IB Diploma curriculum in 11</a:t>
            </a:r>
            <a:r>
              <a:rPr lang="en-US" baseline="30000" dirty="0">
                <a:latin typeface="+mj-lt"/>
              </a:rPr>
              <a:t>th</a:t>
            </a:r>
            <a:r>
              <a:rPr lang="en-US" dirty="0">
                <a:latin typeface="+mj-lt"/>
              </a:rPr>
              <a:t> and 12</a:t>
            </a:r>
            <a:r>
              <a:rPr lang="en-US" baseline="30000" dirty="0">
                <a:latin typeface="+mj-lt"/>
              </a:rPr>
              <a:t>th</a:t>
            </a:r>
            <a:r>
              <a:rPr lang="en-US" dirty="0">
                <a:latin typeface="+mj-lt"/>
              </a:rPr>
              <a:t> grades.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During 9</a:t>
            </a:r>
            <a:r>
              <a:rPr lang="en-US" baseline="30000" dirty="0">
                <a:latin typeface="+mj-lt"/>
              </a:rPr>
              <a:t>th</a:t>
            </a:r>
            <a:r>
              <a:rPr lang="en-US" dirty="0">
                <a:latin typeface="+mj-lt"/>
              </a:rPr>
              <a:t> and 10</a:t>
            </a:r>
            <a:r>
              <a:rPr lang="en-US" baseline="30000" dirty="0">
                <a:latin typeface="+mj-lt"/>
              </a:rPr>
              <a:t>th</a:t>
            </a:r>
            <a:r>
              <a:rPr lang="en-US" dirty="0">
                <a:latin typeface="+mj-lt"/>
              </a:rPr>
              <a:t> grade, students will be offered a challenging pre-diploma program.</a:t>
            </a:r>
          </a:p>
          <a:p>
            <a:r>
              <a:rPr lang="en-US" dirty="0"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Recognized by top universities around the world!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9021" y="293762"/>
            <a:ext cx="4577064" cy="110799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IB Program</a:t>
            </a:r>
          </a:p>
        </p:txBody>
      </p:sp>
      <p:sp>
        <p:nvSpPr>
          <p:cNvPr id="5" name="Oval 4"/>
          <p:cNvSpPr/>
          <p:nvPr/>
        </p:nvSpPr>
        <p:spPr>
          <a:xfrm>
            <a:off x="3886200" y="266700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24000" y="1876567"/>
            <a:ext cx="228600" cy="228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lded Corner 6"/>
          <p:cNvSpPr/>
          <p:nvPr/>
        </p:nvSpPr>
        <p:spPr>
          <a:xfrm>
            <a:off x="5462701" y="3101340"/>
            <a:ext cx="3385643" cy="3581400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 Hebrew"/>
              <a:cs typeface="Arial Hebrew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Arial Hebrew"/>
              <a:cs typeface="Arial Hebrew"/>
            </a:endParaRPr>
          </a:p>
          <a:p>
            <a:pPr algn="ctr"/>
            <a:r>
              <a:rPr lang="en-US" sz="2000" b="1" u="sng" dirty="0">
                <a:solidFill>
                  <a:schemeClr val="tx1"/>
                </a:solidFill>
                <a:latin typeface="+mj-lt"/>
                <a:cs typeface="Arial Hebrew"/>
              </a:rPr>
              <a:t>Six Areas of Study: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+mj-lt"/>
                <a:cs typeface="Arial Hebrew"/>
              </a:rPr>
              <a:t>Language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+mj-lt"/>
                <a:cs typeface="Arial Hebrew"/>
              </a:rPr>
              <a:t>Second Language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+mj-lt"/>
                <a:cs typeface="Arial Hebrew"/>
              </a:rPr>
              <a:t>Individuals &amp; Societies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+mj-lt"/>
                <a:cs typeface="Arial Hebrew"/>
              </a:rPr>
              <a:t>Experimental Sciences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+mj-lt"/>
                <a:cs typeface="Arial Hebrew"/>
              </a:rPr>
              <a:t>Mathematics 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+mj-lt"/>
                <a:cs typeface="Arial Hebrew"/>
              </a:rPr>
              <a:t>The Arts</a:t>
            </a:r>
          </a:p>
          <a:p>
            <a:pPr algn="ctr"/>
            <a:r>
              <a:rPr lang="en-US" sz="2000" b="1" u="sng" dirty="0">
                <a:solidFill>
                  <a:schemeClr val="tx1"/>
                </a:solidFill>
                <a:latin typeface="+mj-lt"/>
                <a:cs typeface="Arial Hebrew"/>
              </a:rPr>
              <a:t>Focuses On:</a:t>
            </a:r>
          </a:p>
          <a:p>
            <a:pPr marL="1257300" lvl="2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+mj-lt"/>
                <a:cs typeface="Arial Hebrew"/>
              </a:rPr>
              <a:t>Creativity </a:t>
            </a:r>
          </a:p>
          <a:p>
            <a:pPr marL="1257300" lvl="2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+mj-lt"/>
                <a:cs typeface="Arial Hebrew"/>
              </a:rPr>
              <a:t>Action </a:t>
            </a:r>
          </a:p>
          <a:p>
            <a:pPr marL="1257300" lvl="2" indent="-342900">
              <a:buAutoNum type="arabicPeriod"/>
            </a:pPr>
            <a:r>
              <a:rPr lang="en-US" dirty="0">
                <a:solidFill>
                  <a:schemeClr val="tx1"/>
                </a:solidFill>
                <a:latin typeface="+mj-lt"/>
                <a:cs typeface="Arial Hebrew"/>
              </a:rPr>
              <a:t>Service </a:t>
            </a:r>
          </a:p>
        </p:txBody>
      </p:sp>
      <p:pic>
        <p:nvPicPr>
          <p:cNvPr id="3074" name="Picture 2" descr="http://t0.gstatic.com/images?q=tbn:ANd9GcS_0wdjkRQc3SOMp8kha2xJ08svmIk6nny90B6DUYj_lxhpd1yDbQ:www.greatriverschool.org/wp-content/uploads/2010/06/ib-logo-250x2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2482">
            <a:off x="6505167" y="647700"/>
            <a:ext cx="2612181" cy="25599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8408158" y="3357174"/>
            <a:ext cx="228600" cy="228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38800" y="533400"/>
            <a:ext cx="228600" cy="228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1D5290-0778-4C9B-B117-38D5A253AB4F}"/>
              </a:ext>
            </a:extLst>
          </p:cNvPr>
          <p:cNvSpPr/>
          <p:nvPr/>
        </p:nvSpPr>
        <p:spPr>
          <a:xfrm>
            <a:off x="-3087803" y="5728033"/>
            <a:ext cx="2169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 action="ppaction://hlinkfile"/>
              </a:rPr>
              <a:t>About IB World Wide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134907-46B2-4FE5-AC9A-1E5D0AA8D1DC}"/>
              </a:ext>
            </a:extLst>
          </p:cNvPr>
          <p:cNvSpPr/>
          <p:nvPr/>
        </p:nvSpPr>
        <p:spPr>
          <a:xfrm>
            <a:off x="-3669637" y="6186941"/>
            <a:ext cx="3613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https://www.pcsb.org/domain/2908</a:t>
            </a:r>
            <a:endParaRPr lang="en-US" dirty="0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AE741924-C7A2-4D4F-A3DF-73EE62585393}"/>
              </a:ext>
            </a:extLst>
          </p:cNvPr>
          <p:cNvSpPr/>
          <p:nvPr/>
        </p:nvSpPr>
        <p:spPr>
          <a:xfrm>
            <a:off x="5174461" y="254283"/>
            <a:ext cx="1733860" cy="1743640"/>
          </a:xfrm>
          <a:prstGeom prst="wedgeRectCallout">
            <a:avLst>
              <a:gd name="adj1" fmla="val -20164"/>
              <a:gd name="adj2" fmla="val 826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A00234-8D89-4DFD-A562-0DF7E918A54F}"/>
              </a:ext>
            </a:extLst>
          </p:cNvPr>
          <p:cNvSpPr txBox="1"/>
          <p:nvPr/>
        </p:nvSpPr>
        <p:spPr>
          <a:xfrm>
            <a:off x="5249223" y="254283"/>
            <a:ext cx="1659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Need to be in Algebra I Honors or higher level math to apply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0CCE03-E8A1-59DD-29B4-4F3D0FE2CC30}"/>
              </a:ext>
            </a:extLst>
          </p:cNvPr>
          <p:cNvSpPr txBox="1"/>
          <p:nvPr/>
        </p:nvSpPr>
        <p:spPr>
          <a:xfrm>
            <a:off x="990600" y="6097365"/>
            <a:ext cx="66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hlinkClick r:id="rId4"/>
              </a:rPr>
              <a:t>https://www.pcsb.org/domain/2908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225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" y="152400"/>
            <a:ext cx="8534400" cy="132343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Cambridge Advanced International Certificate of Education (AICE)</a:t>
            </a:r>
          </a:p>
        </p:txBody>
      </p:sp>
      <p:sp>
        <p:nvSpPr>
          <p:cNvPr id="5" name="Oval 4"/>
          <p:cNvSpPr/>
          <p:nvPr/>
        </p:nvSpPr>
        <p:spPr>
          <a:xfrm>
            <a:off x="457200" y="228600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458200" y="228600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http://secure.surveymonkey.com/_resources/21122/44511122/6be6c63a-8650-4452-9927-30ebe23183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266" y="5538061"/>
            <a:ext cx="3011487" cy="1066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537446" y="1600200"/>
            <a:ext cx="6006354" cy="3200398"/>
            <a:chOff x="2133599" y="3455176"/>
            <a:chExt cx="4800601" cy="2514600"/>
          </a:xfrm>
        </p:grpSpPr>
        <p:sp>
          <p:nvSpPr>
            <p:cNvPr id="11" name="Rectangle 10"/>
            <p:cNvSpPr/>
            <p:nvPr/>
          </p:nvSpPr>
          <p:spPr>
            <a:xfrm>
              <a:off x="2133599" y="3455176"/>
              <a:ext cx="4800600" cy="2514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 dirty="0">
                <a:solidFill>
                  <a:schemeClr val="tx1"/>
                </a:solidFill>
              </a:endParaRPr>
            </a:p>
            <a:p>
              <a:pPr algn="ctr"/>
              <a:endParaRPr lang="en-US" sz="1900" dirty="0">
                <a:solidFill>
                  <a:schemeClr val="tx1"/>
                </a:solidFill>
              </a:endParaRPr>
            </a:p>
            <a:p>
              <a:pPr algn="ctr"/>
              <a:endParaRPr lang="en-US" sz="1900" dirty="0">
                <a:solidFill>
                  <a:schemeClr val="tx1"/>
                </a:solidFill>
              </a:endParaRPr>
            </a:p>
            <a:p>
              <a:pPr algn="ctr"/>
              <a:endParaRPr lang="en-US" sz="1900" dirty="0">
                <a:solidFill>
                  <a:schemeClr val="tx1"/>
                </a:solidFill>
              </a:endParaRPr>
            </a:p>
            <a:p>
              <a:pPr algn="ctr"/>
              <a:endParaRPr lang="en-US" sz="1900" dirty="0">
                <a:solidFill>
                  <a:schemeClr val="tx1"/>
                </a:solidFill>
              </a:endParaRPr>
            </a:p>
            <a:p>
              <a:pPr algn="ctr"/>
              <a:endParaRPr lang="en-US" sz="1900" dirty="0">
                <a:solidFill>
                  <a:schemeClr val="tx1"/>
                </a:solidFill>
              </a:endParaRPr>
            </a:p>
            <a:p>
              <a:pPr algn="ctr"/>
              <a:endParaRPr lang="en-US" sz="19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900" b="1" u="sng" dirty="0">
                  <a:solidFill>
                    <a:schemeClr val="tx1"/>
                  </a:solidFill>
                </a:rPr>
                <a:t>Where</a:t>
              </a:r>
              <a:r>
                <a:rPr lang="en-US" sz="1900" b="1" dirty="0">
                  <a:solidFill>
                    <a:schemeClr val="tx1"/>
                  </a:solidFill>
                </a:rPr>
                <a:t>: </a:t>
              </a:r>
            </a:p>
            <a:p>
              <a:pPr algn="ctr"/>
              <a:r>
                <a:rPr lang="en-US" sz="1900" b="1" dirty="0">
                  <a:solidFill>
                    <a:schemeClr val="tx1"/>
                  </a:solidFill>
                </a:rPr>
                <a:t>Tarpon Springs HS, Clearwater HS, Countryside HS, &amp; Hollins HS</a:t>
              </a:r>
            </a:p>
            <a:p>
              <a:pPr algn="ctr"/>
              <a:endParaRPr lang="en-US" sz="1900" dirty="0">
                <a:solidFill>
                  <a:schemeClr val="tx1"/>
                </a:solidFill>
              </a:endParaRPr>
            </a:p>
            <a:p>
              <a:r>
                <a:rPr lang="en-US" sz="1900" dirty="0">
                  <a:solidFill>
                    <a:schemeClr val="tx1"/>
                  </a:solidFill>
                </a:rPr>
                <a:t>Cambridge-AICE is an international diploma that allows students to earn college credits while learning through a challenging and advanced curriculum. </a:t>
              </a:r>
            </a:p>
            <a:p>
              <a:endParaRPr lang="en-US" sz="1900" dirty="0">
                <a:solidFill>
                  <a:schemeClr val="tx1"/>
                </a:solidFill>
              </a:endParaRPr>
            </a:p>
            <a:p>
              <a:r>
                <a:rPr lang="en-US" sz="1900" dirty="0">
                  <a:solidFill>
                    <a:schemeClr val="tx1"/>
                  </a:solidFill>
                </a:rPr>
                <a:t>Pre-AICE curriculum is offered during 9</a:t>
              </a:r>
              <a:r>
                <a:rPr lang="en-US" sz="1900" baseline="30000" dirty="0">
                  <a:solidFill>
                    <a:schemeClr val="tx1"/>
                  </a:solidFill>
                </a:rPr>
                <a:t>th</a:t>
              </a:r>
              <a:r>
                <a:rPr lang="en-US" sz="1900" dirty="0">
                  <a:solidFill>
                    <a:schemeClr val="tx1"/>
                  </a:solidFill>
                </a:rPr>
                <a:t> and 10</a:t>
              </a:r>
              <a:r>
                <a:rPr lang="en-US" sz="1900" baseline="30000" dirty="0">
                  <a:solidFill>
                    <a:schemeClr val="tx1"/>
                  </a:solidFill>
                </a:rPr>
                <a:t>th</a:t>
              </a:r>
              <a:r>
                <a:rPr lang="en-US" sz="1900" dirty="0">
                  <a:solidFill>
                    <a:schemeClr val="tx1"/>
                  </a:solidFill>
                </a:rPr>
                <a:t> grade AICE curriculum is offered during 10</a:t>
              </a:r>
              <a:r>
                <a:rPr lang="en-US" sz="1900" baseline="30000" dirty="0">
                  <a:solidFill>
                    <a:schemeClr val="tx1"/>
                  </a:solidFill>
                </a:rPr>
                <a:t>th</a:t>
              </a:r>
              <a:r>
                <a:rPr lang="en-US" sz="1900" dirty="0">
                  <a:solidFill>
                    <a:schemeClr val="tx1"/>
                  </a:solidFill>
                </a:rPr>
                <a:t>, 11</a:t>
              </a:r>
              <a:r>
                <a:rPr lang="en-US" sz="1900" baseline="30000" dirty="0">
                  <a:solidFill>
                    <a:schemeClr val="tx1"/>
                  </a:solidFill>
                </a:rPr>
                <a:t>th</a:t>
              </a:r>
              <a:r>
                <a:rPr lang="en-US" sz="1900" dirty="0">
                  <a:solidFill>
                    <a:schemeClr val="tx1"/>
                  </a:solidFill>
                </a:rPr>
                <a:t>, and 12</a:t>
              </a:r>
              <a:r>
                <a:rPr lang="en-US" sz="1900" baseline="30000" dirty="0">
                  <a:solidFill>
                    <a:schemeClr val="tx1"/>
                  </a:solidFill>
                </a:rPr>
                <a:t>th</a:t>
              </a:r>
              <a:r>
                <a:rPr lang="en-US" sz="1900" dirty="0">
                  <a:solidFill>
                    <a:schemeClr val="tx1"/>
                  </a:solidFill>
                </a:rPr>
                <a:t> grade. </a:t>
              </a: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133600" y="41148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133600" y="3960812"/>
              <a:ext cx="480060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133600" y="43434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133600" y="45720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133600" y="48006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133600" y="5070114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33600" y="5256212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133600" y="54864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133600" y="59436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1752600" y="1694347"/>
            <a:ext cx="228600" cy="228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lded Corner 21"/>
          <p:cNvSpPr/>
          <p:nvPr/>
        </p:nvSpPr>
        <p:spPr>
          <a:xfrm>
            <a:off x="6318858" y="4690569"/>
            <a:ext cx="2575389" cy="2162514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Harlow Solid Italic" panose="04030604020F02020D02" pitchFamily="82" charset="0"/>
              <a:cs typeface="Arial Hebrew"/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Harlow Solid Italic" panose="04030604020F02020D02" pitchFamily="82" charset="0"/>
                <a:cs typeface="Arial Hebrew"/>
              </a:rPr>
              <a:t>Developed by Cambridge University to prepare students for post-secondary education!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1780C1-FCBC-4293-B8EF-1C6BE7CCD780}"/>
              </a:ext>
            </a:extLst>
          </p:cNvPr>
          <p:cNvSpPr/>
          <p:nvPr/>
        </p:nvSpPr>
        <p:spPr>
          <a:xfrm>
            <a:off x="1675774" y="4862370"/>
            <a:ext cx="3666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https://www.pcsb.org/domain/2750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6CA7EC-ED76-43A1-8A7F-5B5E75817E11}"/>
              </a:ext>
            </a:extLst>
          </p:cNvPr>
          <p:cNvSpPr txBox="1"/>
          <p:nvPr/>
        </p:nvSpPr>
        <p:spPr>
          <a:xfrm>
            <a:off x="187529" y="5748295"/>
            <a:ext cx="2741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https://www.pcsb.org/site/Default.aspx?PageID=8396</a:t>
            </a:r>
            <a:r>
              <a:rPr 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3E4195-978E-45BA-BC0D-8B19626B8A73}"/>
              </a:ext>
            </a:extLst>
          </p:cNvPr>
          <p:cNvSpPr/>
          <p:nvPr/>
        </p:nvSpPr>
        <p:spPr>
          <a:xfrm>
            <a:off x="189248" y="54675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Hollins HS: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051680-B418-44C5-849C-BF8A6EE61A05}"/>
              </a:ext>
            </a:extLst>
          </p:cNvPr>
          <p:cNvSpPr txBox="1"/>
          <p:nvPr/>
        </p:nvSpPr>
        <p:spPr>
          <a:xfrm>
            <a:off x="251755" y="4870961"/>
            <a:ext cx="160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Clearwater HS:</a:t>
            </a: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767D0101-6346-0432-A49A-B85986E1ED00}"/>
              </a:ext>
            </a:extLst>
          </p:cNvPr>
          <p:cNvSpPr/>
          <p:nvPr/>
        </p:nvSpPr>
        <p:spPr>
          <a:xfrm rot="20065147">
            <a:off x="-802248" y="280240"/>
            <a:ext cx="2747498" cy="249919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5F6BBD-229C-4A5C-C3DA-99021C909B10}"/>
              </a:ext>
            </a:extLst>
          </p:cNvPr>
          <p:cNvSpPr txBox="1"/>
          <p:nvPr/>
        </p:nvSpPr>
        <p:spPr>
          <a:xfrm>
            <a:off x="-189811" y="1154723"/>
            <a:ext cx="1857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Earn Bright Future Scholarship</a:t>
            </a:r>
          </a:p>
        </p:txBody>
      </p:sp>
    </p:spTree>
    <p:extLst>
      <p:ext uri="{BB962C8B-B14F-4D97-AF65-F5344CB8AC3E}">
        <p14:creationId xmlns:p14="http://schemas.microsoft.com/office/powerpoint/2010/main" val="36494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94781" y="226874"/>
            <a:ext cx="7353300" cy="175432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Criminal Justice Academy</a:t>
            </a:r>
          </a:p>
        </p:txBody>
      </p:sp>
      <p:sp>
        <p:nvSpPr>
          <p:cNvPr id="5" name="Oval 4"/>
          <p:cNvSpPr/>
          <p:nvPr/>
        </p:nvSpPr>
        <p:spPr>
          <a:xfrm>
            <a:off x="1143000" y="430306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48600" y="430306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29200" y="2184632"/>
            <a:ext cx="3810000" cy="426270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200" b="1" dirty="0">
              <a:latin typeface="Bradley Hand ITC" panose="03070402050302030203" pitchFamily="66" charset="0"/>
            </a:endParaRPr>
          </a:p>
          <a:p>
            <a:r>
              <a:rPr lang="en-US" sz="2000" b="1" u="sng" dirty="0">
                <a:latin typeface="+mj-lt"/>
              </a:rPr>
              <a:t>Where</a:t>
            </a:r>
            <a:r>
              <a:rPr lang="en-US" sz="2000" b="1" dirty="0">
                <a:latin typeface="+mj-lt"/>
              </a:rPr>
              <a:t>: Pinellas Park HS </a:t>
            </a:r>
          </a:p>
          <a:p>
            <a:endParaRPr lang="en-US" sz="2000" b="1" u="sng" dirty="0">
              <a:latin typeface="+mj-lt"/>
            </a:endParaRPr>
          </a:p>
          <a:p>
            <a:r>
              <a:rPr lang="en-US" sz="2000" b="1" u="sng" dirty="0">
                <a:latin typeface="+mj-lt"/>
              </a:rPr>
              <a:t>What:</a:t>
            </a:r>
            <a:r>
              <a:rPr lang="en-US" sz="2000" dirty="0"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</a:rPr>
              <a:t>4-year program</a:t>
            </a:r>
          </a:p>
          <a:p>
            <a:endParaRPr lang="en-US" sz="19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</a:rPr>
              <a:t>Designed for students interested in law, law enforcement, or criminal-justice related careers</a:t>
            </a:r>
          </a:p>
          <a:p>
            <a:endParaRPr lang="en-US" sz="19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</a:rPr>
              <a:t>Students will learn about forensic science, law investigations, and court and police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819900" y="2273490"/>
            <a:ext cx="228600" cy="228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83" y="4663851"/>
            <a:ext cx="2857499" cy="1919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590800"/>
            <a:ext cx="2705100" cy="1816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5201">
            <a:off x="310211" y="157075"/>
            <a:ext cx="1894178" cy="24746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971800" y="440772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Video of CJA</a:t>
            </a:r>
            <a:r>
              <a:rPr 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485317-B1C6-40A4-A8BE-27AF5EB194FB}"/>
              </a:ext>
            </a:extLst>
          </p:cNvPr>
          <p:cNvSpPr/>
          <p:nvPr/>
        </p:nvSpPr>
        <p:spPr>
          <a:xfrm>
            <a:off x="-4285108" y="3328714"/>
            <a:ext cx="31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 action="ppaction://hlinkfile"/>
              </a:rPr>
              <a:t>Criminal Justice Academy Video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6C9F24-EF47-4D4D-BE8D-A4679BBF7236}"/>
              </a:ext>
            </a:extLst>
          </p:cNvPr>
          <p:cNvSpPr/>
          <p:nvPr/>
        </p:nvSpPr>
        <p:spPr>
          <a:xfrm>
            <a:off x="3582572" y="6440303"/>
            <a:ext cx="3613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https://www.pcsb.org/domain/2746</a:t>
            </a:r>
            <a:endParaRPr lang="en-US" dirty="0"/>
          </a:p>
        </p:txBody>
      </p:sp>
      <p:pic>
        <p:nvPicPr>
          <p:cNvPr id="1026" name="Picture 2" descr="Criminal Justice Academy">
            <a:extLst>
              <a:ext uri="{FF2B5EF4-FFF2-40B4-BE49-F238E27FC236}">
                <a16:creationId xmlns:a16="http://schemas.microsoft.com/office/drawing/2014/main" id="{52DEF38D-7782-76CE-9417-D968A3DF1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92" y="2590800"/>
            <a:ext cx="1725408" cy="178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6700" y="152400"/>
            <a:ext cx="7505700" cy="15696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Center for Wellness and Medical Professions</a:t>
            </a:r>
          </a:p>
        </p:txBody>
      </p:sp>
      <p:sp>
        <p:nvSpPr>
          <p:cNvPr id="5" name="Oval 4"/>
          <p:cNvSpPr/>
          <p:nvPr/>
        </p:nvSpPr>
        <p:spPr>
          <a:xfrm>
            <a:off x="381000" y="228600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1400" y="228600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2108805"/>
            <a:ext cx="4429836" cy="413959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000" b="1" dirty="0">
              <a:latin typeface="+mj-lt"/>
            </a:endParaRPr>
          </a:p>
          <a:p>
            <a:pPr algn="ctr"/>
            <a:endParaRPr lang="en-US" sz="2300" b="1" u="sng" dirty="0">
              <a:latin typeface="+mj-lt"/>
            </a:endParaRPr>
          </a:p>
          <a:p>
            <a:pPr algn="ctr"/>
            <a:r>
              <a:rPr lang="en-US" sz="2300" b="1" u="sng" dirty="0">
                <a:latin typeface="+mj-lt"/>
              </a:rPr>
              <a:t>Where</a:t>
            </a:r>
            <a:r>
              <a:rPr lang="en-US" sz="2300" b="1" dirty="0">
                <a:latin typeface="+mj-lt"/>
              </a:rPr>
              <a:t>: Palm Harbor University HS </a:t>
            </a:r>
          </a:p>
          <a:p>
            <a:pPr algn="ctr"/>
            <a:r>
              <a:rPr lang="en-US" sz="2300" b="1" dirty="0">
                <a:latin typeface="+mj-lt"/>
              </a:rPr>
              <a:t>Boca </a:t>
            </a:r>
            <a:r>
              <a:rPr lang="en-US" sz="2300" b="1" dirty="0" err="1">
                <a:latin typeface="+mj-lt"/>
              </a:rPr>
              <a:t>Ciega</a:t>
            </a:r>
            <a:r>
              <a:rPr lang="en-US" sz="2300" b="1" dirty="0">
                <a:latin typeface="+mj-lt"/>
              </a:rPr>
              <a:t> HS</a:t>
            </a:r>
          </a:p>
          <a:p>
            <a:r>
              <a:rPr lang="en-US" sz="2200" b="1" u="sng" dirty="0">
                <a:latin typeface="+mj-lt"/>
              </a:rPr>
              <a:t>What</a:t>
            </a:r>
            <a:r>
              <a:rPr lang="en-US" sz="2200" b="1" dirty="0">
                <a:latin typeface="+mj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Prepares students to work in the medical field </a:t>
            </a:r>
          </a:p>
          <a:p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Students develop a commitment to personal wellness and disease prevention</a:t>
            </a:r>
          </a:p>
          <a:p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Prepares students to pursue postsecondary education or to enter an entry level medical or wellness position  </a:t>
            </a:r>
          </a:p>
        </p:txBody>
      </p:sp>
      <p:sp>
        <p:nvSpPr>
          <p:cNvPr id="12" name="Oval 11"/>
          <p:cNvSpPr/>
          <p:nvPr/>
        </p:nvSpPr>
        <p:spPr>
          <a:xfrm>
            <a:off x="2400300" y="2200927"/>
            <a:ext cx="228600" cy="228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093">
            <a:off x="5343526" y="3340093"/>
            <a:ext cx="333375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Oval 13"/>
          <p:cNvSpPr/>
          <p:nvPr/>
        </p:nvSpPr>
        <p:spPr>
          <a:xfrm>
            <a:off x="5410200" y="3581400"/>
            <a:ext cx="228600" cy="228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irst-aid-heart-clipart-color-change-best-destination-wedding-pihkCb-clipart.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9082">
            <a:off x="6663751" y="914323"/>
            <a:ext cx="2217297" cy="200222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229600" y="3352231"/>
            <a:ext cx="228600" cy="228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7B417-AAAB-45B8-BCE5-4E52A06F0524}"/>
              </a:ext>
            </a:extLst>
          </p:cNvPr>
          <p:cNvSpPr/>
          <p:nvPr/>
        </p:nvSpPr>
        <p:spPr>
          <a:xfrm>
            <a:off x="609600" y="6211669"/>
            <a:ext cx="35168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Palm Harbor: </a:t>
            </a:r>
          </a:p>
          <a:p>
            <a:r>
              <a:rPr lang="en-US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https://www.pcsb.org/Page/34826</a:t>
            </a:r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3EBD9A-6D2D-4D88-8656-B2FDE565D13C}"/>
              </a:ext>
            </a:extLst>
          </p:cNvPr>
          <p:cNvSpPr/>
          <p:nvPr/>
        </p:nvSpPr>
        <p:spPr>
          <a:xfrm>
            <a:off x="4851704" y="2277071"/>
            <a:ext cx="2082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2AF954-74B4-A7C3-CA83-73E739E9ADF8}"/>
              </a:ext>
            </a:extLst>
          </p:cNvPr>
          <p:cNvSpPr txBox="1"/>
          <p:nvPr/>
        </p:nvSpPr>
        <p:spPr>
          <a:xfrm>
            <a:off x="5029200" y="60825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u="sng" dirty="0"/>
              <a:t>Boca </a:t>
            </a:r>
            <a:r>
              <a:rPr lang="en-US" u="sng" dirty="0" err="1"/>
              <a:t>Ciega</a:t>
            </a:r>
            <a:r>
              <a:rPr lang="en-US" u="sng" dirty="0"/>
              <a:t>: </a:t>
            </a:r>
            <a:r>
              <a:rPr lang="en-US" dirty="0">
                <a:hlinkClick r:id="rId5"/>
              </a:rPr>
              <a:t>https://www.pcsb.org/domain/1225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100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152400"/>
            <a:ext cx="8763000" cy="15696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Exploring Careers &amp; Education in Leadership (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ExCEL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)</a:t>
            </a:r>
          </a:p>
        </p:txBody>
      </p:sp>
      <p:sp>
        <p:nvSpPr>
          <p:cNvPr id="5" name="Oval 4"/>
          <p:cNvSpPr/>
          <p:nvPr/>
        </p:nvSpPr>
        <p:spPr>
          <a:xfrm>
            <a:off x="304800" y="228600"/>
            <a:ext cx="228600" cy="228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686800" y="228600"/>
            <a:ext cx="228600" cy="228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1482" y="1876654"/>
            <a:ext cx="3315554" cy="467820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u="sng">
                <a:latin typeface="+mj-lt"/>
              </a:rPr>
              <a:t>Where</a:t>
            </a:r>
            <a:r>
              <a:rPr lang="en-US" sz="3200" b="1">
                <a:latin typeface="+mj-lt"/>
              </a:rPr>
              <a:t>: </a:t>
            </a:r>
            <a:r>
              <a:rPr lang="en-US" sz="2500" b="1">
                <a:latin typeface="+mj-lt"/>
              </a:rPr>
              <a:t>Largo</a:t>
            </a:r>
            <a:r>
              <a:rPr lang="en-US" sz="3200" b="1">
                <a:latin typeface="+mj-lt"/>
              </a:rPr>
              <a:t> </a:t>
            </a:r>
            <a:r>
              <a:rPr lang="en-US" sz="2500" b="1">
                <a:latin typeface="+mj-lt"/>
              </a:rPr>
              <a:t>High</a:t>
            </a:r>
            <a:r>
              <a:rPr lang="en-US" sz="3200" b="1">
                <a:latin typeface="+mj-lt"/>
              </a:rPr>
              <a:t> </a:t>
            </a:r>
            <a:r>
              <a:rPr lang="en-US" sz="800" b="1">
                <a:latin typeface="+mj-lt"/>
              </a:rPr>
              <a:t>   </a:t>
            </a:r>
          </a:p>
          <a:p>
            <a:endParaRPr lang="en-US" sz="800" b="1">
              <a:latin typeface="+mj-lt"/>
            </a:endParaRPr>
          </a:p>
          <a:p>
            <a:r>
              <a:rPr lang="en-US" b="1" u="sng">
                <a:latin typeface="+mj-lt"/>
              </a:rPr>
              <a:t>What:             </a:t>
            </a:r>
            <a:endParaRPr lang="en-US" u="sng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1500">
                <a:latin typeface="+mj-lt"/>
              </a:rPr>
              <a:t>Student-centered learning environment</a:t>
            </a:r>
          </a:p>
          <a:p>
            <a:endParaRPr lang="en-US" sz="150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1500">
                <a:latin typeface="+mj-lt"/>
              </a:rPr>
              <a:t>Prepares students for colleges and careers</a:t>
            </a:r>
          </a:p>
          <a:p>
            <a:endParaRPr lang="en-US" sz="150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1500">
                <a:latin typeface="+mj-lt"/>
              </a:rPr>
              <a:t>Hands-on learning and activities in additional to traditional teaching</a:t>
            </a:r>
          </a:p>
          <a:p>
            <a:endParaRPr lang="en-US" sz="150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1500">
                <a:latin typeface="+mj-lt"/>
              </a:rPr>
              <a:t>Focuses on career exploration through shadowing    </a:t>
            </a:r>
          </a:p>
          <a:p>
            <a:endParaRPr lang="en-US" sz="150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1500">
                <a:latin typeface="+mj-lt"/>
              </a:rPr>
              <a:t>Based on the AVID philosophy </a:t>
            </a:r>
          </a:p>
          <a:p>
            <a:endParaRPr lang="en-US" sz="150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1500">
                <a:latin typeface="+mj-lt"/>
              </a:rPr>
              <a:t>Focuses on building strong leaders through real world experiences </a:t>
            </a:r>
            <a:endParaRPr lang="en-US" sz="1500" dirty="0"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55190" y="2057400"/>
            <a:ext cx="3996017" cy="2438400"/>
            <a:chOff x="2133599" y="3455173"/>
            <a:chExt cx="4820879" cy="2514600"/>
          </a:xfrm>
        </p:grpSpPr>
        <p:sp>
          <p:nvSpPr>
            <p:cNvPr id="13" name="Rectangle 12"/>
            <p:cNvSpPr/>
            <p:nvPr/>
          </p:nvSpPr>
          <p:spPr>
            <a:xfrm>
              <a:off x="2133599" y="3455173"/>
              <a:ext cx="4800600" cy="2514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Areas of Study:</a:t>
              </a:r>
            </a:p>
            <a:p>
              <a:pPr marL="457200" indent="-457200">
                <a:buAutoNum type="arabicPeriod"/>
              </a:pPr>
              <a:r>
                <a:rPr lang="en-US" sz="1900" dirty="0">
                  <a:solidFill>
                    <a:schemeClr val="tx1"/>
                  </a:solidFill>
                </a:rPr>
                <a:t>Leadership</a:t>
              </a:r>
            </a:p>
            <a:p>
              <a:pPr marL="457200" indent="-457200">
                <a:buAutoNum type="arabicPeriod"/>
              </a:pPr>
              <a:r>
                <a:rPr lang="en-US" sz="1900" dirty="0">
                  <a:solidFill>
                    <a:schemeClr val="tx1"/>
                  </a:solidFill>
                </a:rPr>
                <a:t>Career Development</a:t>
              </a:r>
            </a:p>
            <a:p>
              <a:pPr marL="457200" indent="-457200">
                <a:buAutoNum type="arabicPeriod"/>
              </a:pPr>
              <a:r>
                <a:rPr lang="en-US" sz="1900" dirty="0">
                  <a:solidFill>
                    <a:schemeClr val="tx1"/>
                  </a:solidFill>
                </a:rPr>
                <a:t>Internships</a:t>
              </a:r>
            </a:p>
            <a:p>
              <a:pPr marL="457200" indent="-457200">
                <a:buAutoNum type="arabicPeriod"/>
              </a:pPr>
              <a:r>
                <a:rPr lang="en-US" sz="1900" dirty="0">
                  <a:solidFill>
                    <a:schemeClr val="tx1"/>
                  </a:solidFill>
                </a:rPr>
                <a:t>Interdisciplinary Class Project</a:t>
              </a:r>
            </a:p>
            <a:p>
              <a:pPr algn="ctr"/>
              <a:endParaRPr lang="en-US" sz="19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900" dirty="0">
                  <a:solidFill>
                    <a:schemeClr val="tx1"/>
                  </a:solidFill>
                </a:rPr>
                <a:t> 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133600" y="4003654"/>
              <a:ext cx="480060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133600" y="43434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133600" y="4632304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53878" y="5732441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133600" y="4946629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133601" y="5262542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133600" y="54864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133600" y="59436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Oval 22"/>
          <p:cNvSpPr/>
          <p:nvPr/>
        </p:nvSpPr>
        <p:spPr>
          <a:xfrm>
            <a:off x="8077200" y="2209800"/>
            <a:ext cx="228600" cy="228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724400" y="2133600"/>
            <a:ext cx="228600" cy="228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onnecting-the-dots-nicole-s-notes-volume-8-raSWJq-clip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552" y="4724400"/>
            <a:ext cx="3537248" cy="1976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DB7A17-9FA1-BFD9-04BE-1DD4E19D6A9A}"/>
              </a:ext>
            </a:extLst>
          </p:cNvPr>
          <p:cNvSpPr txBox="1"/>
          <p:nvPr/>
        </p:nvSpPr>
        <p:spPr>
          <a:xfrm>
            <a:off x="4724400" y="398678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https://www.pcsb.org/domain/3314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739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14400" y="152400"/>
            <a:ext cx="7505700" cy="156966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Business Economics Technology Academy (BETA)</a:t>
            </a:r>
          </a:p>
        </p:txBody>
      </p:sp>
      <p:sp>
        <p:nvSpPr>
          <p:cNvPr id="5" name="Oval 4"/>
          <p:cNvSpPr/>
          <p:nvPr/>
        </p:nvSpPr>
        <p:spPr>
          <a:xfrm>
            <a:off x="1066800" y="228600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077200" y="228600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3421" y="2003235"/>
            <a:ext cx="3886200" cy="455509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u="sng" dirty="0">
                <a:latin typeface="+mj-lt"/>
              </a:rPr>
              <a:t>Where</a:t>
            </a:r>
            <a:r>
              <a:rPr lang="en-US" sz="3000" b="1" dirty="0">
                <a:latin typeface="+mj-lt"/>
              </a:rPr>
              <a:t>: Gibbs HS</a:t>
            </a:r>
          </a:p>
          <a:p>
            <a:r>
              <a:rPr lang="en-US" b="1" dirty="0">
                <a:latin typeface="Bell MT" panose="02020503060305020303" pitchFamily="18" charset="0"/>
                <a:hlinkClick r:id="rId2"/>
              </a:rPr>
              <a:t>https://www.pcsb.org/domain/2548</a:t>
            </a:r>
            <a:r>
              <a:rPr lang="en-US" b="1" dirty="0">
                <a:latin typeface="Bell MT" panose="02020503060305020303" pitchFamily="18" charset="0"/>
              </a:rPr>
              <a:t> </a:t>
            </a:r>
          </a:p>
          <a:p>
            <a:endParaRPr lang="en-US" sz="2200" b="1" u="sng" dirty="0">
              <a:latin typeface="+mj-lt"/>
            </a:endParaRPr>
          </a:p>
          <a:p>
            <a:r>
              <a:rPr lang="en-US" sz="2200" b="1" u="sng" dirty="0">
                <a:latin typeface="+mj-lt"/>
              </a:rPr>
              <a:t>What</a:t>
            </a:r>
            <a:r>
              <a:rPr lang="en-US" sz="2200" b="1" dirty="0">
                <a:latin typeface="Bradley Hand ITC" panose="03070402050302030203" pitchFamily="66" charset="0"/>
              </a:rPr>
              <a:t>: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+mj-lt"/>
              </a:rPr>
              <a:t>Curriculum focused around business and technology systems</a:t>
            </a:r>
            <a:endParaRPr lang="en-US" sz="2000" b="1" dirty="0">
              <a:latin typeface="Bradley Hand ITC" panose="03070402050302030203" pitchFamily="66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+mj-lt"/>
              </a:rPr>
              <a:t>Prepares students for immediate job placement or college entrance after graduation</a:t>
            </a:r>
            <a:endParaRPr lang="en-US" sz="2000" b="1" dirty="0">
              <a:latin typeface="Bradley Hand ITC" panose="03070402050302030203" pitchFamily="66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+mj-lt"/>
              </a:rPr>
              <a:t>Provides job shadowing and internship opportunities </a:t>
            </a:r>
          </a:p>
          <a:p>
            <a:endParaRPr lang="en-US" dirty="0"/>
          </a:p>
        </p:txBody>
      </p:sp>
      <p:pic>
        <p:nvPicPr>
          <p:cNvPr id="2" name="Picture 1" descr="computer-clip-art-freeimageshu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050500"/>
            <a:ext cx="4648200" cy="38115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0" y="3200400"/>
            <a:ext cx="3352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Pathways</a:t>
            </a:r>
            <a:r>
              <a:rPr lang="en-US" sz="1400" dirty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Digital Video Technology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Business and Entrepreneurial Pathway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Computer Science Pathway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Game and Simulation Pathway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0" y="1847671"/>
            <a:ext cx="4800600" cy="107721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Curriculum highlights: </a:t>
            </a:r>
            <a:r>
              <a:rPr lang="en-US" sz="1600" dirty="0"/>
              <a:t>business, technology, and economic concepts, industry competencies and certifications, and marketplace trends with traditional core classes.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4974E5-9945-4EC9-8EA7-79A443B8D97F}"/>
              </a:ext>
            </a:extLst>
          </p:cNvPr>
          <p:cNvSpPr/>
          <p:nvPr/>
        </p:nvSpPr>
        <p:spPr>
          <a:xfrm>
            <a:off x="-1905000" y="2559568"/>
            <a:ext cx="649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BETA</a:t>
            </a:r>
          </a:p>
        </p:txBody>
      </p:sp>
    </p:spTree>
    <p:extLst>
      <p:ext uri="{BB962C8B-B14F-4D97-AF65-F5344CB8AC3E}">
        <p14:creationId xmlns:p14="http://schemas.microsoft.com/office/powerpoint/2010/main" val="176295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14400" y="152400"/>
            <a:ext cx="7505700" cy="193899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First Responders: National Guard Center for Emergency Management</a:t>
            </a:r>
          </a:p>
        </p:txBody>
      </p:sp>
      <p:sp>
        <p:nvSpPr>
          <p:cNvPr id="5" name="Oval 4"/>
          <p:cNvSpPr/>
          <p:nvPr/>
        </p:nvSpPr>
        <p:spPr>
          <a:xfrm>
            <a:off x="990600" y="152400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3400" y="152400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066800"/>
            <a:ext cx="1371600" cy="1371600"/>
          </a:xfrm>
          <a:prstGeom prst="rect">
            <a:avLst/>
          </a:prstGeom>
        </p:spPr>
      </p:pic>
      <p:sp>
        <p:nvSpPr>
          <p:cNvPr id="12" name="Folded Corner 11"/>
          <p:cNvSpPr/>
          <p:nvPr/>
        </p:nvSpPr>
        <p:spPr>
          <a:xfrm>
            <a:off x="152400" y="2971801"/>
            <a:ext cx="4572000" cy="3809999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 dirty="0">
              <a:solidFill>
                <a:srgbClr val="000000"/>
              </a:solidFill>
              <a:latin typeface="Arial Rounded MT Bold"/>
              <a:cs typeface="Arial Rounded MT Bold"/>
            </a:endParaRPr>
          </a:p>
          <a:p>
            <a:endParaRPr lang="en-US" sz="1600" b="1" dirty="0">
              <a:solidFill>
                <a:srgbClr val="000000"/>
              </a:solidFill>
              <a:latin typeface="Arial Rounded MT Bold"/>
              <a:cs typeface="Arial Rounded MT Bold"/>
            </a:endParaRPr>
          </a:p>
          <a:p>
            <a:r>
              <a:rPr lang="en-US" sz="2000" b="1" u="sng" dirty="0">
                <a:solidFill>
                  <a:srgbClr val="000000"/>
                </a:solidFill>
                <a:latin typeface="+mj-lt"/>
                <a:cs typeface="Arial Rounded MT Bold"/>
              </a:rPr>
              <a:t>Where</a:t>
            </a:r>
            <a:r>
              <a:rPr lang="en-US" sz="2000" b="1" dirty="0">
                <a:solidFill>
                  <a:srgbClr val="000000"/>
                </a:solidFill>
                <a:latin typeface="+mj-lt"/>
                <a:cs typeface="Arial Rounded MT Bold"/>
              </a:rPr>
              <a:t>: Pinellas Park HS </a:t>
            </a:r>
          </a:p>
          <a:p>
            <a:endParaRPr lang="en-US" sz="1600" b="1" dirty="0">
              <a:solidFill>
                <a:srgbClr val="000000"/>
              </a:solidFill>
              <a:latin typeface="+mj-lt"/>
              <a:cs typeface="Arial Rounded MT Bold"/>
            </a:endParaRPr>
          </a:p>
          <a:p>
            <a:r>
              <a:rPr lang="en-US" b="1" u="sng" dirty="0">
                <a:solidFill>
                  <a:srgbClr val="000000"/>
                </a:solidFill>
                <a:latin typeface="+mj-lt"/>
                <a:cs typeface="Arial Rounded MT Bold"/>
              </a:rPr>
              <a:t>What</a:t>
            </a:r>
            <a:r>
              <a:rPr lang="en-US" b="1" dirty="0">
                <a:solidFill>
                  <a:srgbClr val="000000"/>
                </a:solidFill>
                <a:latin typeface="+mj-lt"/>
                <a:cs typeface="Arial Rounded MT Bold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  <a:cs typeface="Arial Rounded MT Bold"/>
              </a:rPr>
              <a:t>Focus on service to community through a variety of careers in emergency management, planning and response.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  <a:cs typeface="Arial Rounded MT Bold"/>
              </a:rPr>
              <a:t>Students will acquire leadership and team-building skills through project-based learning, mock disaster drills, disaster preparedness training and other hands-on experiences with state-of-the-art equipment.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  <a:cs typeface="Arial Rounded MT Bold"/>
              </a:rPr>
              <a:t>Students can earn an industry certification in Firefighting and Emergency Medical Responder</a:t>
            </a:r>
            <a:br>
              <a:rPr lang="en-US" sz="1600" dirty="0">
                <a:solidFill>
                  <a:srgbClr val="000000"/>
                </a:solidFill>
                <a:latin typeface="Arial Rounded MT Bold"/>
                <a:cs typeface="Arial Rounded MT Bold"/>
              </a:rPr>
            </a:br>
            <a:endParaRPr lang="en-US" sz="16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029200" y="2514600"/>
            <a:ext cx="3996017" cy="2438400"/>
            <a:chOff x="2133599" y="3455172"/>
            <a:chExt cx="4820879" cy="2514600"/>
          </a:xfrm>
        </p:grpSpPr>
        <p:sp>
          <p:nvSpPr>
            <p:cNvPr id="14" name="Rectangle 13"/>
            <p:cNvSpPr/>
            <p:nvPr/>
          </p:nvSpPr>
          <p:spPr>
            <a:xfrm>
              <a:off x="2133599" y="3455172"/>
              <a:ext cx="4800601" cy="2514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b="1" u="sng" dirty="0">
                  <a:solidFill>
                    <a:schemeClr val="tx1"/>
                  </a:solidFill>
                </a:rPr>
                <a:t>Potential Courses:</a:t>
              </a:r>
            </a:p>
            <a:p>
              <a:pPr marL="457200" indent="-457200">
                <a:buAutoNum type="arabicPeriod"/>
              </a:pPr>
              <a:r>
                <a:rPr lang="en-US" dirty="0">
                  <a:solidFill>
                    <a:schemeClr val="tx1"/>
                  </a:solidFill>
                </a:rPr>
                <a:t>Emergency Planning</a:t>
              </a:r>
            </a:p>
            <a:p>
              <a:pPr marL="457200" indent="-457200">
                <a:buAutoNum type="arabicPeriod"/>
              </a:pPr>
              <a:r>
                <a:rPr lang="en-US" dirty="0">
                  <a:solidFill>
                    <a:schemeClr val="tx1"/>
                  </a:solidFill>
                </a:rPr>
                <a:t>Safety, First Aid, &amp; CPR</a:t>
              </a:r>
            </a:p>
            <a:p>
              <a:pPr marL="457200" indent="-457200">
                <a:buAutoNum type="arabicPeriod"/>
              </a:pPr>
              <a:r>
                <a:rPr lang="en-US" dirty="0">
                  <a:solidFill>
                    <a:schemeClr val="tx1"/>
                  </a:solidFill>
                </a:rPr>
                <a:t>Basic Fire Fighting Concepts</a:t>
              </a:r>
            </a:p>
            <a:p>
              <a:pPr marL="457200" indent="-457200">
                <a:buAutoNum type="arabicPeriod"/>
              </a:pPr>
              <a:r>
                <a:rPr lang="en-US" dirty="0">
                  <a:solidFill>
                    <a:schemeClr val="tx1"/>
                  </a:solidFill>
                </a:rPr>
                <a:t>Community Based Organizations</a:t>
              </a:r>
            </a:p>
            <a:p>
              <a:pPr marL="457200" indent="-457200">
                <a:buAutoNum type="arabicPeriod"/>
              </a:pPr>
              <a:r>
                <a:rPr lang="en-US" dirty="0">
                  <a:solidFill>
                    <a:schemeClr val="tx1"/>
                  </a:solidFill>
                </a:rPr>
                <a:t>National Response Plan &amp; National Incident Management System for Homeland Security </a:t>
              </a:r>
            </a:p>
            <a:p>
              <a:pPr algn="ctr"/>
              <a:endParaRPr lang="en-US" sz="19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900" dirty="0">
                  <a:solidFill>
                    <a:schemeClr val="tx1"/>
                  </a:solidFill>
                </a:rPr>
                <a:t> 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133600" y="4003654"/>
              <a:ext cx="480060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133600" y="4240985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133600" y="4553721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53878" y="5732441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133600" y="4869635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133599" y="518396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133600" y="5419703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133600" y="5943600"/>
              <a:ext cx="480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46" name="Picture 6" descr="fairpa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0364">
            <a:off x="123821" y="1169975"/>
            <a:ext cx="2091458" cy="157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Oval 22"/>
          <p:cNvSpPr/>
          <p:nvPr/>
        </p:nvSpPr>
        <p:spPr>
          <a:xfrm>
            <a:off x="6934200" y="2514600"/>
            <a:ext cx="228600" cy="228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29200" y="5181600"/>
            <a:ext cx="4038600" cy="132343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numCol="2" rtlCol="0">
            <a:spAutoFit/>
          </a:bodyPr>
          <a:lstStyle/>
          <a:p>
            <a:r>
              <a:rPr lang="en-US" sz="1600" b="1" u="sng" dirty="0"/>
              <a:t>Potential Careers:</a:t>
            </a:r>
          </a:p>
          <a:p>
            <a:r>
              <a:rPr lang="en-US" sz="1600" dirty="0"/>
              <a:t>Paramedic	</a:t>
            </a:r>
          </a:p>
          <a:p>
            <a:r>
              <a:rPr lang="en-US" sz="1600" dirty="0"/>
              <a:t>EMT</a:t>
            </a:r>
          </a:p>
          <a:p>
            <a:r>
              <a:rPr lang="en-US" sz="1600" dirty="0"/>
              <a:t>Social Worker</a:t>
            </a:r>
          </a:p>
          <a:p>
            <a:r>
              <a:rPr lang="en-US" sz="1600" dirty="0"/>
              <a:t>Dispatcher </a:t>
            </a:r>
          </a:p>
          <a:p>
            <a:endParaRPr lang="en-US" sz="1600" dirty="0"/>
          </a:p>
          <a:p>
            <a:r>
              <a:rPr lang="en-US" sz="1600" dirty="0"/>
              <a:t>Air Traffic Controller</a:t>
            </a:r>
          </a:p>
          <a:p>
            <a:r>
              <a:rPr lang="en-US" sz="1600" dirty="0"/>
              <a:t>Fire Fighter</a:t>
            </a:r>
          </a:p>
          <a:p>
            <a:r>
              <a:rPr lang="en-US" sz="1600" dirty="0"/>
              <a:t>Security Guard </a:t>
            </a:r>
          </a:p>
          <a:p>
            <a:r>
              <a:rPr lang="en-US" sz="1600" dirty="0"/>
              <a:t>Health Educator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-2819400" y="5843319"/>
            <a:ext cx="2068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Disaster Day Video!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2053800" y="6599160"/>
              <a:ext cx="1054080" cy="62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44440" y="6589800"/>
                <a:ext cx="1072800" cy="81360"/>
              </a:xfrm>
              <a:prstGeom prst="rect">
                <a:avLst/>
              </a:prstGeom>
            </p:spPr>
          </p:pic>
        </mc:Fallback>
      </mc:AlternateContent>
      <p:sp>
        <p:nvSpPr>
          <p:cNvPr id="10242" name="SMARTInkShape-12"/>
          <p:cNvSpPr/>
          <p:nvPr/>
        </p:nvSpPr>
        <p:spPr>
          <a:xfrm>
            <a:off x="2232422" y="6563320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0" y="0"/>
                </a:moveTo>
                <a:lnTo>
                  <a:pt x="4740" y="0"/>
                </a:lnTo>
                <a:lnTo>
                  <a:pt x="6137" y="993"/>
                </a:lnTo>
                <a:lnTo>
                  <a:pt x="7068" y="2645"/>
                </a:lnTo>
                <a:lnTo>
                  <a:pt x="7688" y="4741"/>
                </a:lnTo>
                <a:lnTo>
                  <a:pt x="9094" y="6137"/>
                </a:lnTo>
                <a:lnTo>
                  <a:pt x="17852" y="8928"/>
                </a:lnTo>
                <a:lnTo>
                  <a:pt x="26788" y="8930"/>
                </a:lnTo>
                <a:lnTo>
                  <a:pt x="26789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48" name="SMARTInkShape-Group7"/>
          <p:cNvGrpSpPr/>
          <p:nvPr/>
        </p:nvGrpSpPr>
        <p:grpSpPr>
          <a:xfrm>
            <a:off x="1866414" y="6518672"/>
            <a:ext cx="446376" cy="62509"/>
            <a:chOff x="1866414" y="6518672"/>
            <a:chExt cx="446376" cy="62509"/>
          </a:xfrm>
        </p:grpSpPr>
        <p:sp>
          <p:nvSpPr>
            <p:cNvPr id="10243" name="SMARTInkShape-13"/>
            <p:cNvSpPr/>
            <p:nvPr/>
          </p:nvSpPr>
          <p:spPr>
            <a:xfrm>
              <a:off x="2286000" y="6518672"/>
              <a:ext cx="26790" cy="17860"/>
            </a:xfrm>
            <a:custGeom>
              <a:avLst/>
              <a:gdLst/>
              <a:ahLst/>
              <a:cxnLst/>
              <a:rect l="0" t="0" r="0" b="0"/>
              <a:pathLst>
                <a:path w="26790" h="17860">
                  <a:moveTo>
                    <a:pt x="26789" y="8930"/>
                  </a:moveTo>
                  <a:lnTo>
                    <a:pt x="18227" y="8930"/>
                  </a:lnTo>
                  <a:lnTo>
                    <a:pt x="26683" y="8930"/>
                  </a:lnTo>
                  <a:lnTo>
                    <a:pt x="26789" y="17858"/>
                  </a:lnTo>
                  <a:lnTo>
                    <a:pt x="1241" y="17859"/>
                  </a:lnTo>
                  <a:lnTo>
                    <a:pt x="827" y="168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4" name="SMARTInkShape-14"/>
            <p:cNvSpPr/>
            <p:nvPr/>
          </p:nvSpPr>
          <p:spPr>
            <a:xfrm>
              <a:off x="1866414" y="6545461"/>
              <a:ext cx="17751" cy="17860"/>
            </a:xfrm>
            <a:custGeom>
              <a:avLst/>
              <a:gdLst/>
              <a:ahLst/>
              <a:cxnLst/>
              <a:rect l="0" t="0" r="0" b="0"/>
              <a:pathLst>
                <a:path w="17751" h="17860">
                  <a:moveTo>
                    <a:pt x="8821" y="0"/>
                  </a:moveTo>
                  <a:lnTo>
                    <a:pt x="1132" y="0"/>
                  </a:lnTo>
                  <a:lnTo>
                    <a:pt x="718" y="992"/>
                  </a:lnTo>
                  <a:lnTo>
                    <a:pt x="0" y="7689"/>
                  </a:lnTo>
                  <a:lnTo>
                    <a:pt x="956" y="8102"/>
                  </a:lnTo>
                  <a:lnTo>
                    <a:pt x="4663" y="8561"/>
                  </a:lnTo>
                  <a:lnTo>
                    <a:pt x="17750" y="178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5" name="SMARTInkShape-15"/>
            <p:cNvSpPr/>
            <p:nvPr/>
          </p:nvSpPr>
          <p:spPr>
            <a:xfrm>
              <a:off x="1875235" y="6572250"/>
              <a:ext cx="8930" cy="8931"/>
            </a:xfrm>
            <a:custGeom>
              <a:avLst/>
              <a:gdLst/>
              <a:ahLst/>
              <a:cxnLst/>
              <a:rect l="0" t="0" r="0" b="0"/>
              <a:pathLst>
                <a:path w="8930" h="8931">
                  <a:moveTo>
                    <a:pt x="8929" y="8930"/>
                  </a:moveTo>
                  <a:lnTo>
                    <a:pt x="108" y="893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7" name="SMARTInkShape-16"/>
            <p:cNvSpPr/>
            <p:nvPr/>
          </p:nvSpPr>
          <p:spPr>
            <a:xfrm>
              <a:off x="1964541" y="6545461"/>
              <a:ext cx="35710" cy="26790"/>
            </a:xfrm>
            <a:custGeom>
              <a:avLst/>
              <a:gdLst/>
              <a:ahLst/>
              <a:cxnLst/>
              <a:rect l="0" t="0" r="0" b="0"/>
              <a:pathLst>
                <a:path w="35710" h="26790">
                  <a:moveTo>
                    <a:pt x="35709" y="0"/>
                  </a:moveTo>
                  <a:lnTo>
                    <a:pt x="35709" y="4741"/>
                  </a:lnTo>
                  <a:lnTo>
                    <a:pt x="33063" y="9713"/>
                  </a:lnTo>
                  <a:lnTo>
                    <a:pt x="30969" y="12429"/>
                  </a:lnTo>
                  <a:lnTo>
                    <a:pt x="25995" y="15446"/>
                  </a:lnTo>
                  <a:lnTo>
                    <a:pt x="19459" y="17383"/>
                  </a:lnTo>
                  <a:lnTo>
                    <a:pt x="18922" y="18534"/>
                  </a:lnTo>
                  <a:lnTo>
                    <a:pt x="18327" y="22458"/>
                  </a:lnTo>
                  <a:lnTo>
                    <a:pt x="17175" y="23902"/>
                  </a:lnTo>
                  <a:lnTo>
                    <a:pt x="8927" y="26787"/>
                  </a:lnTo>
                  <a:lnTo>
                    <a:pt x="23" y="26789"/>
                  </a:lnTo>
                  <a:lnTo>
                    <a:pt x="0" y="22048"/>
                  </a:lnTo>
                  <a:lnTo>
                    <a:pt x="989" y="20652"/>
                  </a:lnTo>
                  <a:lnTo>
                    <a:pt x="2640" y="19721"/>
                  </a:lnTo>
                  <a:lnTo>
                    <a:pt x="9085" y="18104"/>
                  </a:lnTo>
                  <a:lnTo>
                    <a:pt x="17850" y="178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3E79A81-4481-4530-8F6C-B4898F1AFC0D}"/>
              </a:ext>
            </a:extLst>
          </p:cNvPr>
          <p:cNvSpPr/>
          <p:nvPr/>
        </p:nvSpPr>
        <p:spPr>
          <a:xfrm>
            <a:off x="-2362200" y="4538195"/>
            <a:ext cx="1864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 action="ppaction://hlinkfile"/>
              </a:rPr>
              <a:t>Disaster Day 2019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393991-CDDD-4C0D-AA69-90145D4B3229}"/>
              </a:ext>
            </a:extLst>
          </p:cNvPr>
          <p:cNvSpPr/>
          <p:nvPr/>
        </p:nvSpPr>
        <p:spPr>
          <a:xfrm>
            <a:off x="2606631" y="2133786"/>
            <a:ext cx="3613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https://www.pcsb.org/domain/2747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45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TS03000555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93102B2-3DE5-4630-8A44-1A0A1B30A9D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1140741-17E5-4650-A5D5-C89950886C51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3.xml><?xml version="1.0" encoding="utf-8"?>
<ds:datastoreItem xmlns:ds="http://schemas.openxmlformats.org/officeDocument/2006/customXml" ds:itemID="{4F180A2E-BA51-4A87-893A-B706D43038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TS030005555</Template>
  <TotalTime>24110</TotalTime>
  <Words>1988</Words>
  <Application>Microsoft Office PowerPoint</Application>
  <PresentationFormat>On-screen Show (4:3)</PresentationFormat>
  <Paragraphs>439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Aptos</vt:lpstr>
      <vt:lpstr>Aptos Display</vt:lpstr>
      <vt:lpstr>Arial</vt:lpstr>
      <vt:lpstr>Arial Hebrew</vt:lpstr>
      <vt:lpstr>Arial Rounded MT Bold</vt:lpstr>
      <vt:lpstr>Baskerville Old Face</vt:lpstr>
      <vt:lpstr>Bell MT</vt:lpstr>
      <vt:lpstr>Bradley Hand ITC</vt:lpstr>
      <vt:lpstr>Calibri</vt:lpstr>
      <vt:lpstr>Century Gothic</vt:lpstr>
      <vt:lpstr>Comic Sans MS</vt:lpstr>
      <vt:lpstr>Harlow Solid Italic</vt:lpstr>
      <vt:lpstr>Open Sans</vt:lpstr>
      <vt:lpstr>Symbol</vt:lpstr>
      <vt:lpstr>TS030005555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https://www.pcsb.org/domain/2480 </vt:lpstr>
      <vt:lpstr>PowerPoint Presentation</vt:lpstr>
      <vt:lpstr>PowerPoint Presentation</vt:lpstr>
      <vt:lpstr>Shadowing/Tours/Discovery Nights etc.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Gainesville Job Corps</dc:title>
  <dc:creator>slincoln</dc:creator>
  <cp:lastModifiedBy>Krupp Kelly</cp:lastModifiedBy>
  <cp:revision>172</cp:revision>
  <cp:lastPrinted>2017-10-16T16:34:18Z</cp:lastPrinted>
  <dcterms:created xsi:type="dcterms:W3CDTF">2012-07-24T19:30:01Z</dcterms:created>
  <dcterms:modified xsi:type="dcterms:W3CDTF">2024-10-18T19:42:39Z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TC300055559990</vt:lpwstr>
  </property>
</Properties>
</file>